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sldIdLst>
    <p:sldId id="298" r:id="rId3"/>
    <p:sldId id="297" r:id="rId4"/>
    <p:sldId id="259" r:id="rId5"/>
    <p:sldId id="302" r:id="rId6"/>
    <p:sldId id="310" r:id="rId7"/>
    <p:sldId id="311" r:id="rId8"/>
    <p:sldId id="313" r:id="rId9"/>
    <p:sldId id="314" r:id="rId10"/>
    <p:sldId id="315" r:id="rId11"/>
    <p:sldId id="307" r:id="rId12"/>
    <p:sldId id="319" r:id="rId13"/>
    <p:sldId id="317" r:id="rId14"/>
    <p:sldId id="321" r:id="rId15"/>
    <p:sldId id="322" r:id="rId16"/>
    <p:sldId id="325" r:id="rId17"/>
    <p:sldId id="306" r:id="rId18"/>
    <p:sldId id="303" r:id="rId19"/>
    <p:sldId id="304" r:id="rId20"/>
    <p:sldId id="257" r:id="rId21"/>
    <p:sldId id="275" r:id="rId22"/>
    <p:sldId id="295" r:id="rId23"/>
  </p:sldIdLst>
  <p:sldSz cx="12192000" cy="6858000"/>
  <p:notesSz cx="6858000" cy="9144000"/>
  <p:embeddedFontLst>
    <p:embeddedFont>
      <p:font typeface="汉仪菱心体简" panose="02010600030101010101" charset="-122"/>
      <p:regular r:id="rId24"/>
    </p:embeddedFont>
    <p:embeddedFont>
      <p:font typeface="微软雅黑" panose="020B0503020204020204" pitchFamily="34" charset="-122"/>
      <p:regular r:id="rId25"/>
      <p:bold r:id="rId26"/>
    </p:embeddedFont>
    <p:embeddedFont>
      <p:font typeface="SimSun-ExtB" panose="02010609060101010101" pitchFamily="49" charset="-122"/>
      <p:regular r:id="rId27"/>
    </p:embeddedFont>
    <p:embeddedFont>
      <p:font typeface="黑体" panose="02010609060101010101" pitchFamily="49" charset="-122"/>
      <p:regular r:id="rId28"/>
    </p:embeddedFont>
    <p:embeddedFont>
      <p:font typeface="Arial Black" panose="020B0A04020102020204" pitchFamily="34" charset="0"/>
      <p:bold r:id="rId29"/>
    </p:embeddedFont>
    <p:embeddedFont>
      <p:font typeface="Cordia New" panose="020B0604020202020204" charset="-34"/>
      <p:regular r:id="rId30"/>
      <p:bold r:id="rId31"/>
      <p:italic r:id="rId32"/>
      <p:boldItalic r:id="rId33"/>
    </p:embeddedFont>
    <p:embeddedFont>
      <p:font typeface="Calibri" panose="020F0502020204030204" pitchFamily="34" charset="0"/>
      <p:regular r:id="rId34"/>
      <p:bold r:id="rId35"/>
      <p:italic r:id="rId36"/>
      <p:boldItalic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EA93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508" y="40"/>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145709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78597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2057011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29790"/>
            <a:ext cx="10363200" cy="1470660"/>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537974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2800" cy="452628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27456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266"/>
            <a:ext cx="10363200" cy="1362074"/>
          </a:xfrm>
          <a:prstGeom prst="rect">
            <a:avLst/>
          </a:prstGeom>
        </p:spPr>
        <p:txBody>
          <a:bodyPr anchor="t"/>
          <a:lstStyle>
            <a:lvl1pPr algn="l">
              <a:defRPr sz="48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7030"/>
            <a:ext cx="10363200" cy="1499236"/>
          </a:xfrm>
          <a:prstGeom prst="rect">
            <a:avLst/>
          </a:prstGeom>
        </p:spPr>
        <p:txBody>
          <a:bodyPr anchor="b"/>
          <a:lstStyle>
            <a:lvl1pPr marL="0" indent="0">
              <a:buNone/>
              <a:defRPr sz="2400"/>
            </a:lvl1pPr>
            <a:lvl2pPr marL="548640" indent="0">
              <a:buNone/>
              <a:defRPr sz="2160"/>
            </a:lvl2pPr>
            <a:lvl3pPr marL="1097280" indent="0">
              <a:buNone/>
              <a:defRPr sz="1920"/>
            </a:lvl3pPr>
            <a:lvl4pPr marL="1645920" indent="0">
              <a:buNone/>
              <a:defRPr sz="1680"/>
            </a:lvl4pPr>
            <a:lvl5pPr marL="2194560" indent="0">
              <a:buNone/>
              <a:defRPr sz="1680"/>
            </a:lvl5pPr>
            <a:lvl6pPr marL="2743200" indent="0">
              <a:buNone/>
              <a:defRPr sz="1680"/>
            </a:lvl6pPr>
            <a:lvl7pPr marL="3291840" indent="0">
              <a:buNone/>
              <a:defRPr sz="1680"/>
            </a:lvl7pPr>
            <a:lvl8pPr marL="3840480" indent="0">
              <a:buNone/>
              <a:defRPr sz="1680"/>
            </a:lvl8pPr>
            <a:lvl9pPr marL="4389120" indent="0">
              <a:buNone/>
              <a:defRPr sz="1680"/>
            </a:lvl9pPr>
          </a:lstStyle>
          <a:p>
            <a:pPr lvl="0"/>
            <a:r>
              <a:rPr lang="zh-CN" altLang="en-US" smtClean="0"/>
              <a:t>单击此处编辑母版文本样式</a:t>
            </a:r>
          </a:p>
        </p:txBody>
      </p:sp>
    </p:spTree>
    <p:extLst>
      <p:ext uri="{BB962C8B-B14F-4D97-AF65-F5344CB8AC3E}">
        <p14:creationId xmlns:p14="http://schemas.microsoft.com/office/powerpoint/2010/main" val="336854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84800" cy="4526280"/>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0"/>
            <a:ext cx="5384800" cy="4526280"/>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21863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430"/>
            <a:ext cx="5386917" cy="640080"/>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smtClean="0"/>
              <a:t>单击此处编辑母版文本样式</a:t>
            </a:r>
          </a:p>
        </p:txBody>
      </p:sp>
      <p:sp>
        <p:nvSpPr>
          <p:cNvPr id="4" name="内容占位符 3"/>
          <p:cNvSpPr>
            <a:spLocks noGrp="1"/>
          </p:cNvSpPr>
          <p:nvPr>
            <p:ph sz="half" idx="2"/>
          </p:nvPr>
        </p:nvSpPr>
        <p:spPr>
          <a:xfrm>
            <a:off x="609600" y="2175511"/>
            <a:ext cx="5386917" cy="3950970"/>
          </a:xfrm>
          <a:prstGeom prst="rect">
            <a:avLst/>
          </a:prstGeo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430"/>
            <a:ext cx="5389033" cy="640080"/>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5511"/>
            <a:ext cx="5389033" cy="3950970"/>
          </a:xfrm>
          <a:prstGeom prst="rect">
            <a:avLst/>
          </a:prstGeo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91304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48588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875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2416"/>
            <a:ext cx="4011084" cy="1162050"/>
          </a:xfrm>
          <a:prstGeom prst="rect">
            <a:avLst/>
          </a:prstGeom>
        </p:spPr>
        <p:txBody>
          <a:bodyPr anchor="b"/>
          <a:lstStyle>
            <a:lvl1pPr algn="l">
              <a:defRPr sz="24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2416"/>
            <a:ext cx="6815667" cy="5854064"/>
          </a:xfrm>
          <a:prstGeom prst="rect">
            <a:avLst/>
          </a:prstGeo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4466"/>
            <a:ext cx="4011084" cy="4692014"/>
          </a:xfrm>
          <a:prstGeom prst="rect">
            <a:avLst/>
          </a:prstGeo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zh-CN" altLang="en-US" smtClean="0"/>
              <a:t>单击此处编辑母版文本样式</a:t>
            </a:r>
          </a:p>
        </p:txBody>
      </p:sp>
    </p:spTree>
    <p:extLst>
      <p:ext uri="{BB962C8B-B14F-4D97-AF65-F5344CB8AC3E}">
        <p14:creationId xmlns:p14="http://schemas.microsoft.com/office/powerpoint/2010/main" val="4166646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496062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7690"/>
          </a:xfrm>
          <a:prstGeom prst="rect">
            <a:avLst/>
          </a:prstGeom>
        </p:spPr>
        <p:txBody>
          <a:bodyPr anchor="b"/>
          <a:lstStyle>
            <a:lvl1pPr algn="l">
              <a:defRPr sz="24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3410"/>
            <a:ext cx="7315200" cy="4114800"/>
          </a:xfrm>
          <a:prstGeom prst="rect">
            <a:avLst/>
          </a:prstGeo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717" y="5368291"/>
            <a:ext cx="7315200" cy="803910"/>
          </a:xfrm>
          <a:prstGeom prst="rect">
            <a:avLst/>
          </a:prstGeo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zh-CN" altLang="en-US" smtClean="0"/>
              <a:t>单击此处编辑母版文本样式</a:t>
            </a:r>
          </a:p>
        </p:txBody>
      </p:sp>
    </p:spTree>
    <p:extLst>
      <p:ext uri="{BB962C8B-B14F-4D97-AF65-F5344CB8AC3E}">
        <p14:creationId xmlns:p14="http://schemas.microsoft.com/office/powerpoint/2010/main" val="2163698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628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887430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320"/>
            <a:ext cx="2743200" cy="585216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320"/>
            <a:ext cx="8026400" cy="585216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19845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2727950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43606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916980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124755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1484538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51999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A58AA1F-95AF-475B-9C7D-17E5D29695EE}" type="datetimeFigureOut">
              <a:rPr lang="zh-CN" altLang="en-US" smtClean="0"/>
              <a:t>2018/1/8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217869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8AA1F-95AF-475B-9C7D-17E5D29695EE}" type="datetimeFigureOut">
              <a:rPr lang="zh-CN" altLang="en-US" smtClean="0"/>
              <a:t>2018/1/8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6578B-FA79-4256-9085-6EAFAF9B7469}" type="slidenum">
              <a:rPr lang="zh-CN" altLang="en-US" smtClean="0"/>
              <a:t>‹#›</a:t>
            </a:fld>
            <a:endParaRPr lang="zh-CN" altLang="en-US"/>
          </a:p>
        </p:txBody>
      </p:sp>
    </p:spTree>
    <p:extLst>
      <p:ext uri="{BB962C8B-B14F-4D97-AF65-F5344CB8AC3E}">
        <p14:creationId xmlns:p14="http://schemas.microsoft.com/office/powerpoint/2010/main" val="1716817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7678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1097280" indent="-1097280" algn="ctr" rtl="0" eaLnBrk="0" fontAlgn="base" hangingPunct="0">
        <a:spcBef>
          <a:spcPct val="0"/>
        </a:spcBef>
        <a:spcAft>
          <a:spcPct val="0"/>
        </a:spcAft>
        <a:defRPr sz="5280">
          <a:solidFill>
            <a:schemeClr val="tx1"/>
          </a:solidFill>
          <a:latin typeface="+mj-lt"/>
          <a:ea typeface="+mj-ea"/>
          <a:cs typeface="+mj-cs"/>
          <a:sym typeface="Calibri" pitchFamily="34" charset="0"/>
        </a:defRPr>
      </a:lvl1pPr>
      <a:lvl2pPr marL="1097280" indent="-1097280" algn="ctr" rtl="0" eaLnBrk="0" fontAlgn="base" hangingPunct="0">
        <a:spcBef>
          <a:spcPct val="0"/>
        </a:spcBef>
        <a:spcAft>
          <a:spcPct val="0"/>
        </a:spcAft>
        <a:defRPr sz="5280">
          <a:solidFill>
            <a:schemeClr val="tx1"/>
          </a:solidFill>
          <a:latin typeface="Calibri" pitchFamily="34" charset="0"/>
          <a:ea typeface="宋体" pitchFamily="2" charset="-122"/>
          <a:sym typeface="Calibri" pitchFamily="34" charset="0"/>
        </a:defRPr>
      </a:lvl2pPr>
      <a:lvl3pPr marL="1097280" indent="-1097280" algn="ctr" rtl="0" eaLnBrk="0" fontAlgn="base" hangingPunct="0">
        <a:spcBef>
          <a:spcPct val="0"/>
        </a:spcBef>
        <a:spcAft>
          <a:spcPct val="0"/>
        </a:spcAft>
        <a:defRPr sz="5280">
          <a:solidFill>
            <a:schemeClr val="tx1"/>
          </a:solidFill>
          <a:latin typeface="Calibri" pitchFamily="34" charset="0"/>
          <a:ea typeface="宋体" pitchFamily="2" charset="-122"/>
          <a:sym typeface="Calibri" pitchFamily="34" charset="0"/>
        </a:defRPr>
      </a:lvl3pPr>
      <a:lvl4pPr marL="1097280" indent="-1097280" algn="ctr" rtl="0" eaLnBrk="0" fontAlgn="base" hangingPunct="0">
        <a:spcBef>
          <a:spcPct val="0"/>
        </a:spcBef>
        <a:spcAft>
          <a:spcPct val="0"/>
        </a:spcAft>
        <a:defRPr sz="5280">
          <a:solidFill>
            <a:schemeClr val="tx1"/>
          </a:solidFill>
          <a:latin typeface="Calibri" pitchFamily="34" charset="0"/>
          <a:ea typeface="宋体" pitchFamily="2" charset="-122"/>
          <a:sym typeface="Calibri" pitchFamily="34" charset="0"/>
        </a:defRPr>
      </a:lvl4pPr>
      <a:lvl5pPr marL="1097280" indent="-1097280" algn="ctr" rtl="0" eaLnBrk="0" fontAlgn="base" hangingPunct="0">
        <a:spcBef>
          <a:spcPct val="0"/>
        </a:spcBef>
        <a:spcAft>
          <a:spcPct val="0"/>
        </a:spcAft>
        <a:defRPr sz="5280">
          <a:solidFill>
            <a:schemeClr val="tx1"/>
          </a:solidFill>
          <a:latin typeface="Calibri" pitchFamily="34" charset="0"/>
          <a:ea typeface="宋体" pitchFamily="2" charset="-122"/>
          <a:sym typeface="Calibri" pitchFamily="34" charset="0"/>
        </a:defRPr>
      </a:lvl5pPr>
      <a:lvl6pPr marL="1645920" indent="-1097280" algn="ctr" rtl="0" eaLnBrk="0" fontAlgn="base" hangingPunct="0">
        <a:spcBef>
          <a:spcPct val="0"/>
        </a:spcBef>
        <a:spcAft>
          <a:spcPct val="0"/>
        </a:spcAft>
        <a:defRPr sz="5280">
          <a:solidFill>
            <a:schemeClr val="tx1"/>
          </a:solidFill>
          <a:latin typeface="Calibri" pitchFamily="34" charset="0"/>
          <a:ea typeface="宋体" pitchFamily="2" charset="-122"/>
          <a:sym typeface="Calibri" pitchFamily="34" charset="0"/>
        </a:defRPr>
      </a:lvl6pPr>
      <a:lvl7pPr marL="2194560" indent="-1097280" algn="ctr" rtl="0" eaLnBrk="0" fontAlgn="base" hangingPunct="0">
        <a:spcBef>
          <a:spcPct val="0"/>
        </a:spcBef>
        <a:spcAft>
          <a:spcPct val="0"/>
        </a:spcAft>
        <a:defRPr sz="5280">
          <a:solidFill>
            <a:schemeClr val="tx1"/>
          </a:solidFill>
          <a:latin typeface="Calibri" pitchFamily="34" charset="0"/>
          <a:ea typeface="宋体" pitchFamily="2" charset="-122"/>
          <a:sym typeface="Calibri" pitchFamily="34" charset="0"/>
        </a:defRPr>
      </a:lvl7pPr>
      <a:lvl8pPr marL="2743200" indent="-1097280" algn="ctr" rtl="0" eaLnBrk="0" fontAlgn="base" hangingPunct="0">
        <a:spcBef>
          <a:spcPct val="0"/>
        </a:spcBef>
        <a:spcAft>
          <a:spcPct val="0"/>
        </a:spcAft>
        <a:defRPr sz="5280">
          <a:solidFill>
            <a:schemeClr val="tx1"/>
          </a:solidFill>
          <a:latin typeface="Calibri" pitchFamily="34" charset="0"/>
          <a:ea typeface="宋体" pitchFamily="2" charset="-122"/>
          <a:sym typeface="Calibri" pitchFamily="34" charset="0"/>
        </a:defRPr>
      </a:lvl8pPr>
      <a:lvl9pPr marL="3291840" indent="-1097280" algn="ctr" rtl="0" eaLnBrk="0" fontAlgn="base" hangingPunct="0">
        <a:spcBef>
          <a:spcPct val="0"/>
        </a:spcBef>
        <a:spcAft>
          <a:spcPct val="0"/>
        </a:spcAft>
        <a:defRPr sz="5280">
          <a:solidFill>
            <a:schemeClr val="tx1"/>
          </a:solidFill>
          <a:latin typeface="Calibri" pitchFamily="34" charset="0"/>
          <a:ea typeface="宋体" pitchFamily="2" charset="-122"/>
          <a:sym typeface="Calibri" pitchFamily="34" charset="0"/>
        </a:defRPr>
      </a:lvl9pPr>
    </p:titleStyle>
    <p:bodyStyle>
      <a:lvl1pPr marL="411480" indent="-411480" algn="l" rtl="0" eaLnBrk="0" fontAlgn="base" hangingPunct="0">
        <a:spcBef>
          <a:spcPct val="20000"/>
        </a:spcBef>
        <a:spcAft>
          <a:spcPct val="0"/>
        </a:spcAft>
        <a:buFont typeface="Arial" pitchFamily="34" charset="0"/>
        <a:buChar char="•"/>
        <a:defRPr sz="3840">
          <a:solidFill>
            <a:schemeClr val="tx1"/>
          </a:solidFill>
          <a:latin typeface="+mn-lt"/>
          <a:ea typeface="+mn-ea"/>
          <a:cs typeface="+mn-cs"/>
          <a:sym typeface="Calibri" pitchFamily="34" charset="0"/>
        </a:defRPr>
      </a:lvl1pPr>
      <a:lvl2pPr marL="891540" indent="-342900" algn="l" rtl="0" eaLnBrk="0" fontAlgn="base" hangingPunct="0">
        <a:spcBef>
          <a:spcPct val="20000"/>
        </a:spcBef>
        <a:spcAft>
          <a:spcPct val="0"/>
        </a:spcAft>
        <a:buFont typeface="Arial" pitchFamily="34" charset="0"/>
        <a:buChar char="–"/>
        <a:defRPr sz="3360">
          <a:solidFill>
            <a:schemeClr val="tx1"/>
          </a:solidFill>
          <a:latin typeface="+mn-lt"/>
          <a:ea typeface="+mn-ea"/>
          <a:sym typeface="Calibri" pitchFamily="34" charset="0"/>
        </a:defRPr>
      </a:lvl2pPr>
      <a:lvl3pPr marL="1371600" indent="-274320" algn="l" rtl="0" eaLnBrk="0" fontAlgn="base" hangingPunct="0">
        <a:spcBef>
          <a:spcPct val="20000"/>
        </a:spcBef>
        <a:spcAft>
          <a:spcPct val="0"/>
        </a:spcAft>
        <a:buFont typeface="Arial" pitchFamily="34" charset="0"/>
        <a:buChar char="•"/>
        <a:defRPr sz="2880">
          <a:solidFill>
            <a:schemeClr val="tx1"/>
          </a:solidFill>
          <a:latin typeface="+mn-lt"/>
          <a:ea typeface="+mn-ea"/>
          <a:sym typeface="Calibri" pitchFamily="34" charset="0"/>
        </a:defRPr>
      </a:lvl3pPr>
      <a:lvl4pPr marL="1920240" indent="-27432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4pPr>
      <a:lvl5pPr marL="2468880" indent="-27432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5pPr>
      <a:lvl6pPr marL="3017520" indent="-27432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6pPr>
      <a:lvl7pPr marL="3566160" indent="-27432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7pPr>
      <a:lvl8pPr marL="4114800" indent="-27432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8pPr>
      <a:lvl9pPr marL="4663440" indent="-27432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6" name="矩形 5"/>
          <p:cNvSpPr/>
          <p:nvPr/>
        </p:nvSpPr>
        <p:spPr>
          <a:xfrm rot="3600000">
            <a:off x="1281281" y="5535663"/>
            <a:ext cx="5198801" cy="4481725"/>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rot="3600000">
            <a:off x="4279928" y="271734"/>
            <a:ext cx="5198801" cy="4481725"/>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框 2"/>
          <p:cNvSpPr txBox="1"/>
          <p:nvPr/>
        </p:nvSpPr>
        <p:spPr>
          <a:xfrm>
            <a:off x="3638984" y="1942019"/>
            <a:ext cx="5148491" cy="3046988"/>
          </a:xfrm>
          <a:prstGeom prst="rect">
            <a:avLst/>
          </a:prstGeom>
        </p:spPr>
        <p:txBody>
          <a:bodyPr wrap="square" rtlCol="0">
            <a:spAutoFit/>
          </a:bodyPr>
          <a:lstStyle/>
          <a:p>
            <a:pPr algn="ctr"/>
            <a:r>
              <a:rPr lang="zh-CN" altLang="en-US" sz="9600" dirty="0" smtClean="0">
                <a:solidFill>
                  <a:schemeClr val="bg1"/>
                </a:solidFill>
                <a:latin typeface="汉仪菱心体简" panose="02010609000101010101" pitchFamily="49" charset="-122"/>
                <a:ea typeface="汉仪菱心体简" panose="02010609000101010101" pitchFamily="49" charset="-122"/>
              </a:rPr>
              <a:t>职业生涯规划</a:t>
            </a:r>
            <a:endParaRPr lang="en-US" altLang="zh-CN" sz="9600" dirty="0" smtClean="0">
              <a:solidFill>
                <a:schemeClr val="bg1"/>
              </a:solidFill>
              <a:latin typeface="汉仪菱心体简" panose="02010609000101010101" pitchFamily="49" charset="-122"/>
              <a:ea typeface="汉仪菱心体简" panose="02010609000101010101" pitchFamily="49" charset="-122"/>
            </a:endParaRPr>
          </a:p>
        </p:txBody>
      </p:sp>
      <p:sp>
        <p:nvSpPr>
          <p:cNvPr id="7" name="文本框 6"/>
          <p:cNvSpPr txBox="1"/>
          <p:nvPr/>
        </p:nvSpPr>
        <p:spPr>
          <a:xfrm>
            <a:off x="4015726" y="1637811"/>
            <a:ext cx="4395007" cy="461665"/>
          </a:xfrm>
          <a:prstGeom prst="rect">
            <a:avLst/>
          </a:prstGeom>
          <a:noFill/>
        </p:spPr>
        <p:txBody>
          <a:bodyPr wrap="square" rtlCol="0">
            <a:spAutoFit/>
          </a:bodyPr>
          <a:lstStyle/>
          <a:p>
            <a:pPr algn="ctr"/>
            <a:r>
              <a:rPr lang="en-US" altLang="zh-CN" sz="2400" b="1" spc="600" dirty="0" smtClean="0">
                <a:solidFill>
                  <a:schemeClr val="bg1"/>
                </a:solidFill>
                <a:ea typeface="SimSun-ExtB" panose="02010609060101010101" pitchFamily="49" charset="-122"/>
              </a:rPr>
              <a:t>PERSONAL</a:t>
            </a:r>
            <a:endParaRPr lang="zh-CN" altLang="en-US" sz="2400" b="1" spc="600" dirty="0">
              <a:solidFill>
                <a:schemeClr val="bg1"/>
              </a:solidFill>
              <a:ea typeface="SimSun-ExtB" panose="02010609060101010101" pitchFamily="49" charset="-122"/>
            </a:endParaRPr>
          </a:p>
        </p:txBody>
      </p:sp>
      <p:sp useBgFill="1">
        <p:nvSpPr>
          <p:cNvPr id="9" name="文本框 8"/>
          <p:cNvSpPr txBox="1"/>
          <p:nvPr/>
        </p:nvSpPr>
        <p:spPr>
          <a:xfrm>
            <a:off x="4069054" y="4974925"/>
            <a:ext cx="4395007" cy="461665"/>
          </a:xfrm>
          <a:prstGeom prst="rect">
            <a:avLst/>
          </a:prstGeom>
        </p:spPr>
        <p:txBody>
          <a:bodyPr wrap="square" rtlCol="0">
            <a:spAutoFit/>
          </a:bodyPr>
          <a:lstStyle/>
          <a:p>
            <a:pPr algn="ctr"/>
            <a:r>
              <a:rPr lang="en-US" altLang="zh-CN" sz="2400" b="1" spc="600" dirty="0" smtClean="0">
                <a:solidFill>
                  <a:schemeClr val="bg1"/>
                </a:solidFill>
                <a:ea typeface="SimSun-ExtB" panose="02010609060101010101" pitchFamily="49" charset="-122"/>
              </a:rPr>
              <a:t>COMING FOR A JOB</a:t>
            </a:r>
            <a:endParaRPr lang="zh-CN" altLang="en-US" sz="2400" b="1" spc="600" dirty="0">
              <a:solidFill>
                <a:schemeClr val="bg1"/>
              </a:solidFill>
              <a:ea typeface="SimSun-ExtB" panose="02010609060101010101" pitchFamily="49" charset="-122"/>
            </a:endParaRPr>
          </a:p>
        </p:txBody>
      </p:sp>
    </p:spTree>
    <p:extLst>
      <p:ext uri="{BB962C8B-B14F-4D97-AF65-F5344CB8AC3E}">
        <p14:creationId xmlns:p14="http://schemas.microsoft.com/office/powerpoint/2010/main" val="3443058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3"/>
          <p:cNvSpPr>
            <a:spLocks noChangeArrowheads="1"/>
          </p:cNvSpPr>
          <p:nvPr/>
        </p:nvSpPr>
        <p:spPr bwMode="auto">
          <a:xfrm>
            <a:off x="1372883" y="2624716"/>
            <a:ext cx="1800226"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2880" dirty="0" smtClean="0">
                <a:solidFill>
                  <a:schemeClr val="accent2"/>
                </a:solidFill>
                <a:latin typeface="微软雅黑" pitchFamily="34" charset="-122"/>
                <a:ea typeface="微软雅黑" pitchFamily="34" charset="-122"/>
                <a:sym typeface="微软雅黑" pitchFamily="34" charset="-122"/>
              </a:rPr>
              <a:t>方向</a:t>
            </a:r>
            <a:endParaRPr lang="zh-CN" altLang="en-US" sz="2880" dirty="0">
              <a:solidFill>
                <a:schemeClr val="accent2"/>
              </a:solidFill>
              <a:latin typeface="微软雅黑" pitchFamily="34" charset="-122"/>
              <a:ea typeface="微软雅黑" pitchFamily="34" charset="-122"/>
              <a:sym typeface="微软雅黑" pitchFamily="34" charset="-122"/>
            </a:endParaRPr>
          </a:p>
        </p:txBody>
      </p:sp>
      <p:sp>
        <p:nvSpPr>
          <p:cNvPr id="12291" name="矩形 4"/>
          <p:cNvSpPr>
            <a:spLocks noChangeArrowheads="1"/>
          </p:cNvSpPr>
          <p:nvPr/>
        </p:nvSpPr>
        <p:spPr bwMode="auto">
          <a:xfrm>
            <a:off x="716611" y="2725795"/>
            <a:ext cx="93346" cy="3333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2292" name="矩形 5"/>
          <p:cNvSpPr>
            <a:spLocks noChangeArrowheads="1"/>
          </p:cNvSpPr>
          <p:nvPr/>
        </p:nvSpPr>
        <p:spPr bwMode="auto">
          <a:xfrm>
            <a:off x="842341" y="2725795"/>
            <a:ext cx="93346" cy="33337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2293" name="矩形 6"/>
          <p:cNvSpPr>
            <a:spLocks noChangeArrowheads="1"/>
          </p:cNvSpPr>
          <p:nvPr/>
        </p:nvSpPr>
        <p:spPr bwMode="auto">
          <a:xfrm>
            <a:off x="969977" y="2725795"/>
            <a:ext cx="93344" cy="33337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2294" name="矩形 7"/>
          <p:cNvSpPr>
            <a:spLocks noChangeArrowheads="1"/>
          </p:cNvSpPr>
          <p:nvPr/>
        </p:nvSpPr>
        <p:spPr bwMode="auto">
          <a:xfrm>
            <a:off x="1095707" y="2725795"/>
            <a:ext cx="93344" cy="3333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2295" name="TextBox 8"/>
          <p:cNvSpPr>
            <a:spLocks noChangeArrowheads="1"/>
          </p:cNvSpPr>
          <p:nvPr/>
        </p:nvSpPr>
        <p:spPr bwMode="auto">
          <a:xfrm>
            <a:off x="1638632" y="2956299"/>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7920" dirty="0" smtClean="0">
                <a:solidFill>
                  <a:schemeClr val="accent1"/>
                </a:solidFill>
                <a:latin typeface="微软雅黑" pitchFamily="34" charset="-122"/>
                <a:ea typeface="微软雅黑" pitchFamily="34" charset="-122"/>
                <a:sym typeface="微软雅黑" pitchFamily="34" charset="-122"/>
              </a:rPr>
              <a:t>发</a:t>
            </a:r>
            <a:endParaRPr lang="zh-CN" altLang="en-US" sz="7920" dirty="0">
              <a:solidFill>
                <a:schemeClr val="accent1"/>
              </a:solidFill>
              <a:latin typeface="微软雅黑" pitchFamily="34" charset="-122"/>
              <a:ea typeface="微软雅黑" pitchFamily="34" charset="-122"/>
              <a:sym typeface="微软雅黑" pitchFamily="34" charset="-122"/>
            </a:endParaRPr>
          </a:p>
        </p:txBody>
      </p:sp>
      <p:sp>
        <p:nvSpPr>
          <p:cNvPr id="12296" name="TextBox 9"/>
          <p:cNvSpPr>
            <a:spLocks noChangeArrowheads="1"/>
          </p:cNvSpPr>
          <p:nvPr/>
        </p:nvSpPr>
        <p:spPr bwMode="auto">
          <a:xfrm>
            <a:off x="2848307" y="2177155"/>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9600" dirty="0" smtClean="0">
                <a:latin typeface="微软雅黑" pitchFamily="34" charset="-122"/>
                <a:ea typeface="微软雅黑" pitchFamily="34" charset="-122"/>
                <a:sym typeface="微软雅黑" pitchFamily="34" charset="-122"/>
              </a:rPr>
              <a:t>展</a:t>
            </a:r>
            <a:endParaRPr lang="zh-CN" altLang="en-US" sz="9600" dirty="0">
              <a:latin typeface="微软雅黑" pitchFamily="34" charset="-122"/>
              <a:ea typeface="微软雅黑" pitchFamily="34" charset="-122"/>
              <a:sym typeface="微软雅黑" pitchFamily="34" charset="-122"/>
            </a:endParaRPr>
          </a:p>
        </p:txBody>
      </p:sp>
      <p:sp>
        <p:nvSpPr>
          <p:cNvPr id="12297" name="TextBox 10"/>
          <p:cNvSpPr>
            <a:spLocks noChangeArrowheads="1"/>
          </p:cNvSpPr>
          <p:nvPr/>
        </p:nvSpPr>
        <p:spPr bwMode="auto">
          <a:xfrm>
            <a:off x="2926413" y="3666917"/>
            <a:ext cx="274701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en-US" altLang="zh-CN" sz="2880" dirty="0" smtClean="0">
                <a:solidFill>
                  <a:schemeClr val="accent2"/>
                </a:solidFill>
                <a:latin typeface="Calibri" pitchFamily="34" charset="0"/>
                <a:sym typeface="Calibri" pitchFamily="34" charset="0"/>
              </a:rPr>
              <a:t> </a:t>
            </a:r>
            <a:r>
              <a:rPr lang="en-US" altLang="zh-CN" sz="2880" dirty="0">
                <a:solidFill>
                  <a:schemeClr val="accent2"/>
                </a:solidFill>
                <a:latin typeface="Calibri" pitchFamily="34" charset="0"/>
                <a:sym typeface="Calibri" pitchFamily="34" charset="0"/>
              </a:rPr>
              <a:t>way</a:t>
            </a:r>
          </a:p>
        </p:txBody>
      </p:sp>
      <p:sp>
        <p:nvSpPr>
          <p:cNvPr id="12316" name="椭圆 27"/>
          <p:cNvSpPr>
            <a:spLocks noChangeArrowheads="1"/>
          </p:cNvSpPr>
          <p:nvPr/>
        </p:nvSpPr>
        <p:spPr bwMode="auto">
          <a:xfrm>
            <a:off x="-5572126" y="-2240053"/>
            <a:ext cx="11144251" cy="11140440"/>
          </a:xfrm>
          <a:prstGeom prst="ellipse">
            <a:avLst/>
          </a:prstGeom>
          <a:noFill/>
          <a:ln w="1905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8" name="矩形 7"/>
          <p:cNvSpPr/>
          <p:nvPr/>
        </p:nvSpPr>
        <p:spPr>
          <a:xfrm>
            <a:off x="6009321" y="334549"/>
            <a:ext cx="6096000" cy="6247864"/>
          </a:xfrm>
          <a:prstGeom prst="rect">
            <a:avLst/>
          </a:prstGeom>
        </p:spPr>
        <p:txBody>
          <a:bodyPr>
            <a:spAutoFit/>
          </a:bodyPr>
          <a:lstStyle/>
          <a:p>
            <a:r>
              <a:rPr lang="zh-CN" altLang="en-US" sz="2000" dirty="0"/>
              <a:t>不管什么岗位都想明白自己的职业发展方向，软件工程师不想一辈子写代码，硬件工程师也不想一辈子奋战在最基层画原理图、调板子。</a:t>
            </a:r>
          </a:p>
          <a:p>
            <a:r>
              <a:rPr lang="zh-CN" altLang="en-US" sz="2000" dirty="0"/>
              <a:t>就我理解，硬件工程师的发展方向大概有以下几种：</a:t>
            </a:r>
          </a:p>
          <a:p>
            <a:r>
              <a:rPr lang="en-US" altLang="zh-CN" sz="2000" dirty="0"/>
              <a:t>1.</a:t>
            </a:r>
            <a:r>
              <a:rPr lang="zh-CN" altLang="en-US" sz="2000" dirty="0"/>
              <a:t>产品经理</a:t>
            </a:r>
          </a:p>
          <a:p>
            <a:r>
              <a:rPr lang="zh-CN" altLang="en-US" sz="2000" dirty="0"/>
              <a:t>产品经理负责一条产品线工作、规划及发展。硬件工程师由于工作涉及面比较广，对产品整个流程的工作及问题都涉及到，适合向产品经理发展。</a:t>
            </a:r>
          </a:p>
          <a:p>
            <a:r>
              <a:rPr lang="en-US" altLang="zh-CN" sz="2000" dirty="0"/>
              <a:t>2.</a:t>
            </a:r>
            <a:r>
              <a:rPr lang="zh-CN" altLang="en-US" sz="2000" dirty="0"/>
              <a:t>团队管理者</a:t>
            </a:r>
          </a:p>
          <a:p>
            <a:r>
              <a:rPr lang="zh-CN" altLang="en-US" sz="2000" dirty="0"/>
              <a:t>管理者协调资源、管理员工的工作分配以及绩效、设计完善流程等。</a:t>
            </a:r>
          </a:p>
          <a:p>
            <a:r>
              <a:rPr lang="en-US" altLang="zh-CN" sz="2000" dirty="0"/>
              <a:t>3.</a:t>
            </a:r>
            <a:r>
              <a:rPr lang="zh-CN" altLang="en-US" sz="2000" dirty="0"/>
              <a:t>技术专家或系统工程师</a:t>
            </a:r>
          </a:p>
          <a:p>
            <a:r>
              <a:rPr lang="zh-CN" altLang="en-US" sz="2000" dirty="0"/>
              <a:t>专家提供的是什么</a:t>
            </a:r>
            <a:r>
              <a:rPr lang="en-US" altLang="zh-CN" sz="2000" dirty="0"/>
              <a:t>?</a:t>
            </a:r>
            <a:r>
              <a:rPr lang="zh-CN" altLang="en-US" sz="2000" dirty="0"/>
              <a:t>不是源代码、不是原理图，而是产品实现的方案、思路以及技术发展的方向。</a:t>
            </a:r>
          </a:p>
          <a:p>
            <a:r>
              <a:rPr lang="en-US" altLang="zh-CN" sz="2000" dirty="0"/>
              <a:t>4.</a:t>
            </a:r>
            <a:r>
              <a:rPr lang="zh-CN" altLang="en-US" sz="2000" dirty="0"/>
              <a:t>创业</a:t>
            </a:r>
          </a:p>
          <a:p>
            <a:r>
              <a:rPr lang="zh-CN" altLang="en-US" sz="2000" dirty="0"/>
              <a:t>虽然国家鼓励这样做，但创业是困难的，如果创业卖硬件，就更难了。做好准备，也是一个选择。</a:t>
            </a:r>
          </a:p>
          <a:p>
            <a:r>
              <a:rPr lang="zh-CN" altLang="en-US" sz="2000" dirty="0"/>
              <a:t>无论选择什么方向，对我们这群目前毕业几年还在底层的硬件工程师来说最需要做的就是积累，明白自己的路需要什么。</a:t>
            </a:r>
          </a:p>
        </p:txBody>
      </p:sp>
    </p:spTree>
    <p:extLst>
      <p:ext uri="{BB962C8B-B14F-4D97-AF65-F5344CB8AC3E}">
        <p14:creationId xmlns:p14="http://schemas.microsoft.com/office/powerpoint/2010/main" val="303890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296"/>
                                        </p:tgtEl>
                                        <p:attrNameLst>
                                          <p:attrName>style.visibility</p:attrName>
                                        </p:attrNameLst>
                                      </p:cBhvr>
                                      <p:to>
                                        <p:strVal val="visible"/>
                                      </p:to>
                                    </p:set>
                                    <p:animEffect>
                                      <p:cBhvr>
                                        <p:cTn id="7" dur="1000"/>
                                        <p:tgtEl>
                                          <p:spTgt spid="12296"/>
                                        </p:tgtEl>
                                      </p:cBhvr>
                                    </p:animEffect>
                                    <p:anim calcmode="lin" valueType="num">
                                      <p:cBhvr>
                                        <p:cTn id="8" dur="1000" fill="hold"/>
                                        <p:tgtEl>
                                          <p:spTgt spid="12296"/>
                                        </p:tgtEl>
                                        <p:attrNameLst>
                                          <p:attrName>ppt_x</p:attrName>
                                        </p:attrNameLst>
                                      </p:cBhvr>
                                      <p:tavLst>
                                        <p:tav tm="0">
                                          <p:val>
                                            <p:strVal val="#ppt_x"/>
                                          </p:val>
                                        </p:tav>
                                        <p:tav tm="100000">
                                          <p:val>
                                            <p:strVal val="#ppt_x"/>
                                          </p:val>
                                        </p:tav>
                                      </p:tavLst>
                                    </p:anim>
                                    <p:anim calcmode="lin" valueType="num">
                                      <p:cBhvr>
                                        <p:cTn id="9" dur="1000" fill="hold"/>
                                        <p:tgtEl>
                                          <p:spTgt spid="1229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12297"/>
                                        </p:tgtEl>
                                        <p:attrNameLst>
                                          <p:attrName>style.visibility</p:attrName>
                                        </p:attrNameLst>
                                      </p:cBhvr>
                                      <p:to>
                                        <p:strVal val="visible"/>
                                      </p:to>
                                    </p:set>
                                    <p:anim calcmode="lin" valueType="num">
                                      <p:cBhvr>
                                        <p:cTn id="13" dur="500" fill="hold"/>
                                        <p:tgtEl>
                                          <p:spTgt spid="12297"/>
                                        </p:tgtEl>
                                        <p:attrNameLst>
                                          <p:attrName>ppt_x</p:attrName>
                                        </p:attrNameLst>
                                      </p:cBhvr>
                                      <p:tavLst>
                                        <p:tav tm="0">
                                          <p:val>
                                            <p:strVal val="1+#ppt_w/2"/>
                                          </p:val>
                                        </p:tav>
                                        <p:tav tm="100000">
                                          <p:val>
                                            <p:strVal val="#ppt_x"/>
                                          </p:val>
                                        </p:tav>
                                      </p:tavLst>
                                    </p:anim>
                                    <p:anim calcmode="lin" valueType="num">
                                      <p:cBhvr>
                                        <p:cTn id="14" dur="500" fill="hold"/>
                                        <p:tgtEl>
                                          <p:spTgt spid="12297"/>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12316"/>
                                        </p:tgtEl>
                                        <p:attrNameLst>
                                          <p:attrName>style.visibility</p:attrName>
                                        </p:attrNameLst>
                                      </p:cBhvr>
                                      <p:to>
                                        <p:strVal val="visible"/>
                                      </p:to>
                                    </p:set>
                                    <p:animEffect>
                                      <p:cBhvr>
                                        <p:cTn id="18" dur="500"/>
                                        <p:tgtEl>
                                          <p:spTgt spid="12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bldLvl="0" autoUpdateAnimBg="0"/>
      <p:bldP spid="12297" grpId="0" bldLvl="0" autoUpdateAnimBg="0"/>
      <p:bldP spid="12316" grpId="0" bldLvl="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等腰三角形 1"/>
          <p:cNvSpPr/>
          <p:nvPr/>
        </p:nvSpPr>
        <p:spPr>
          <a:xfrm rot="3600000">
            <a:off x="4279928" y="271734"/>
            <a:ext cx="5198801" cy="4481725"/>
          </a:xfrm>
          <a:prstGeom prst="triangl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useBgFill="1">
        <p:nvSpPr>
          <p:cNvPr id="3" name="文本框 2"/>
          <p:cNvSpPr txBox="1"/>
          <p:nvPr/>
        </p:nvSpPr>
        <p:spPr>
          <a:xfrm>
            <a:off x="3296992" y="2366164"/>
            <a:ext cx="6323526" cy="1323439"/>
          </a:xfrm>
          <a:prstGeom prst="rect">
            <a:avLst/>
          </a:prstGeom>
        </p:spPr>
        <p:txBody>
          <a:bodyPr wrap="square" rtlCol="0">
            <a:spAutoFit/>
          </a:bodyPr>
          <a:lstStyle/>
          <a:p>
            <a:pPr algn="ctr"/>
            <a:r>
              <a:rPr lang="zh-CN" altLang="en-US" sz="8000" dirty="0" smtClean="0">
                <a:solidFill>
                  <a:prstClr val="white"/>
                </a:solidFill>
                <a:latin typeface="汉仪菱心体简" panose="02010609000101010101" pitchFamily="49" charset="-122"/>
                <a:ea typeface="汉仪菱心体简" panose="02010609000101010101" pitchFamily="49" charset="-122"/>
              </a:rPr>
              <a:t>证书签发</a:t>
            </a:r>
            <a:r>
              <a:rPr lang="zh-CN" altLang="en-US" sz="8000" dirty="0">
                <a:solidFill>
                  <a:prstClr val="white"/>
                </a:solidFill>
                <a:latin typeface="汉仪菱心体简" panose="02010609000101010101" pitchFamily="49" charset="-122"/>
                <a:ea typeface="汉仪菱心体简" panose="02010609000101010101" pitchFamily="49" charset="-122"/>
              </a:rPr>
              <a:t>管理</a:t>
            </a:r>
            <a:endParaRPr lang="en-US" altLang="zh-CN" sz="8000" dirty="0" smtClean="0">
              <a:solidFill>
                <a:prstClr val="white"/>
              </a:solidFill>
              <a:latin typeface="汉仪菱心体简" panose="02010609000101010101" pitchFamily="49" charset="-122"/>
              <a:ea typeface="汉仪菱心体简" panose="02010609000101010101" pitchFamily="49" charset="-122"/>
            </a:endParaRPr>
          </a:p>
        </p:txBody>
      </p:sp>
      <p:sp>
        <p:nvSpPr>
          <p:cNvPr id="7" name="文本框 6"/>
          <p:cNvSpPr txBox="1"/>
          <p:nvPr/>
        </p:nvSpPr>
        <p:spPr>
          <a:xfrm>
            <a:off x="4015726" y="1637811"/>
            <a:ext cx="4395007" cy="461665"/>
          </a:xfrm>
          <a:prstGeom prst="rect">
            <a:avLst/>
          </a:prstGeom>
          <a:noFill/>
        </p:spPr>
        <p:txBody>
          <a:bodyPr wrap="square" rtlCol="0">
            <a:spAutoFit/>
          </a:bodyPr>
          <a:lstStyle/>
          <a:p>
            <a:pPr algn="ctr"/>
            <a:r>
              <a:rPr lang="en-US" altLang="zh-CN" sz="2400" b="1" spc="600" dirty="0" smtClean="0">
                <a:solidFill>
                  <a:prstClr val="white"/>
                </a:solidFill>
                <a:ea typeface="SimSun-ExtB" panose="02010609060101010101" pitchFamily="49" charset="-122"/>
              </a:rPr>
              <a:t>HELLO, HERE I AM</a:t>
            </a:r>
            <a:endParaRPr lang="zh-CN" altLang="en-US" sz="2400" b="1" spc="600" dirty="0">
              <a:solidFill>
                <a:prstClr val="white"/>
              </a:solidFill>
              <a:ea typeface="SimSun-ExtB" panose="02010609060101010101" pitchFamily="49" charset="-122"/>
            </a:endParaRPr>
          </a:p>
        </p:txBody>
      </p:sp>
      <p:sp useBgFill="1">
        <p:nvSpPr>
          <p:cNvPr id="9" name="文本框 8"/>
          <p:cNvSpPr txBox="1"/>
          <p:nvPr/>
        </p:nvSpPr>
        <p:spPr>
          <a:xfrm>
            <a:off x="4069054" y="4758284"/>
            <a:ext cx="4395007" cy="461665"/>
          </a:xfrm>
          <a:prstGeom prst="rect">
            <a:avLst/>
          </a:prstGeom>
        </p:spPr>
        <p:txBody>
          <a:bodyPr wrap="square" rtlCol="0">
            <a:spAutoFit/>
          </a:bodyPr>
          <a:lstStyle/>
          <a:p>
            <a:pPr algn="ctr"/>
            <a:r>
              <a:rPr lang="en-US" altLang="zh-CN" sz="2400" b="1" spc="600" dirty="0" smtClean="0">
                <a:solidFill>
                  <a:prstClr val="white"/>
                </a:solidFill>
                <a:ea typeface="SimSun-ExtB" panose="02010609060101010101" pitchFamily="49" charset="-122"/>
              </a:rPr>
              <a:t>NICE TO MEET YOU</a:t>
            </a:r>
            <a:endParaRPr lang="zh-CN" altLang="en-US" sz="2400" b="1" spc="600" dirty="0">
              <a:solidFill>
                <a:prstClr val="white"/>
              </a:solidFill>
              <a:ea typeface="SimSun-ExtB" panose="02010609060101010101" pitchFamily="49" charset="-122"/>
            </a:endParaRPr>
          </a:p>
        </p:txBody>
      </p:sp>
    </p:spTree>
    <p:extLst>
      <p:ext uri="{BB962C8B-B14F-4D97-AF65-F5344CB8AC3E}">
        <p14:creationId xmlns:p14="http://schemas.microsoft.com/office/powerpoint/2010/main" val="1939384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Box 8"/>
          <p:cNvSpPr>
            <a:spLocks noChangeArrowheads="1"/>
          </p:cNvSpPr>
          <p:nvPr/>
        </p:nvSpPr>
        <p:spPr bwMode="auto">
          <a:xfrm>
            <a:off x="6326506" y="1183005"/>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7920" dirty="0">
              <a:solidFill>
                <a:srgbClr val="FFFFFF"/>
              </a:solidFill>
              <a:latin typeface="微软雅黑" pitchFamily="34" charset="-122"/>
              <a:ea typeface="微软雅黑" pitchFamily="34" charset="-122"/>
              <a:sym typeface="微软雅黑" pitchFamily="34" charset="-122"/>
            </a:endParaRPr>
          </a:p>
        </p:txBody>
      </p:sp>
      <p:sp>
        <p:nvSpPr>
          <p:cNvPr id="6152" name="TextBox 9"/>
          <p:cNvSpPr>
            <a:spLocks noChangeArrowheads="1"/>
          </p:cNvSpPr>
          <p:nvPr/>
        </p:nvSpPr>
        <p:spPr bwMode="auto">
          <a:xfrm>
            <a:off x="7536180" y="40386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9600" dirty="0">
              <a:solidFill>
                <a:srgbClr val="FFFFFF"/>
              </a:solidFill>
              <a:latin typeface="微软雅黑" pitchFamily="34" charset="-122"/>
              <a:ea typeface="微软雅黑" pitchFamily="34" charset="-122"/>
              <a:sym typeface="微软雅黑" pitchFamily="34" charset="-122"/>
            </a:endParaRPr>
          </a:p>
        </p:txBody>
      </p:sp>
      <p:sp>
        <p:nvSpPr>
          <p:cNvPr id="6153" name="TextBox 10"/>
          <p:cNvSpPr>
            <a:spLocks noChangeArrowheads="1"/>
          </p:cNvSpPr>
          <p:nvPr/>
        </p:nvSpPr>
        <p:spPr bwMode="auto">
          <a:xfrm>
            <a:off x="585757" y="233982"/>
            <a:ext cx="4333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3200" b="1" dirty="0"/>
              <a:t>工作性质、内容</a:t>
            </a:r>
            <a:endParaRPr lang="zh-CN" altLang="zh-CN" sz="3200" dirty="0">
              <a:solidFill>
                <a:srgbClr val="FFFFFF"/>
              </a:solidFill>
            </a:endParaRPr>
          </a:p>
        </p:txBody>
      </p:sp>
      <p:sp>
        <p:nvSpPr>
          <p:cNvPr id="6154" name="直接连接符 11"/>
          <p:cNvSpPr>
            <a:spLocks noChangeShapeType="1"/>
          </p:cNvSpPr>
          <p:nvPr/>
        </p:nvSpPr>
        <p:spPr bwMode="auto">
          <a:xfrm>
            <a:off x="10872255" y="963085"/>
            <a:ext cx="1066800"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nvGrpSpPr>
          <p:cNvPr id="2" name="组合 12"/>
          <p:cNvGrpSpPr>
            <a:grpSpLocks/>
          </p:cNvGrpSpPr>
          <p:nvPr/>
        </p:nvGrpSpPr>
        <p:grpSpPr bwMode="auto">
          <a:xfrm flipV="1">
            <a:off x="8122417" y="93833"/>
            <a:ext cx="3196590" cy="4800600"/>
            <a:chOff x="0" y="0"/>
            <a:chExt cx="2664296" cy="4001080"/>
          </a:xfrm>
        </p:grpSpPr>
        <p:sp>
          <p:nvSpPr>
            <p:cNvPr id="3089" name="直接连接符 13"/>
            <p:cNvSpPr>
              <a:spLocks noChangeShapeType="1"/>
            </p:cNvSpPr>
            <p:nvPr/>
          </p:nvSpPr>
          <p:spPr bwMode="auto">
            <a:xfrm flipH="1">
              <a:off x="0" y="1025917"/>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0" name="直接连接符 14"/>
            <p:cNvSpPr>
              <a:spLocks noChangeShapeType="1"/>
            </p:cNvSpPr>
            <p:nvPr/>
          </p:nvSpPr>
          <p:spPr bwMode="auto">
            <a:xfrm flipH="1">
              <a:off x="504056" y="323989"/>
              <a:ext cx="1440160" cy="25134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1" name="直接连接符 15"/>
            <p:cNvSpPr>
              <a:spLocks noChangeShapeType="1"/>
            </p:cNvSpPr>
            <p:nvPr/>
          </p:nvSpPr>
          <p:spPr bwMode="auto">
            <a:xfrm flipH="1">
              <a:off x="0" y="1487582"/>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2" name="直接连接符 16"/>
            <p:cNvSpPr>
              <a:spLocks noChangeShapeType="1"/>
            </p:cNvSpPr>
            <p:nvPr/>
          </p:nvSpPr>
          <p:spPr bwMode="auto">
            <a:xfrm flipH="1">
              <a:off x="504056" y="705703"/>
              <a:ext cx="1440160" cy="251349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3" name="直接连接符 17"/>
            <p:cNvSpPr>
              <a:spLocks noChangeShapeType="1"/>
            </p:cNvSpPr>
            <p:nvPr/>
          </p:nvSpPr>
          <p:spPr bwMode="auto">
            <a:xfrm flipH="1">
              <a:off x="360040" y="1180311"/>
              <a:ext cx="1440160" cy="251349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4" name="直接连接符 18"/>
            <p:cNvSpPr>
              <a:spLocks noChangeShapeType="1"/>
            </p:cNvSpPr>
            <p:nvPr/>
          </p:nvSpPr>
          <p:spPr bwMode="auto">
            <a:xfrm flipH="1">
              <a:off x="1224136" y="0"/>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sp>
        <p:nvSpPr>
          <p:cNvPr id="6162" name="直接连接符 19"/>
          <p:cNvSpPr>
            <a:spLocks noChangeShapeType="1"/>
          </p:cNvSpPr>
          <p:nvPr/>
        </p:nvSpPr>
        <p:spPr bwMode="auto">
          <a:xfrm>
            <a:off x="427108" y="963085"/>
            <a:ext cx="7560944"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6163" name="椭圆 20"/>
          <p:cNvSpPr>
            <a:spLocks noChangeArrowheads="1"/>
          </p:cNvSpPr>
          <p:nvPr/>
        </p:nvSpPr>
        <p:spPr bwMode="auto">
          <a:xfrm>
            <a:off x="10408761" y="832485"/>
            <a:ext cx="346710" cy="35052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6164" name="椭圆 21"/>
          <p:cNvSpPr>
            <a:spLocks noChangeArrowheads="1"/>
          </p:cNvSpPr>
          <p:nvPr/>
        </p:nvSpPr>
        <p:spPr bwMode="auto">
          <a:xfrm>
            <a:off x="10480431" y="920115"/>
            <a:ext cx="175260" cy="17526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1680">
              <a:solidFill>
                <a:srgbClr val="FFFFFF"/>
              </a:solidFill>
              <a:latin typeface="微软雅黑" pitchFamily="34" charset="-122"/>
              <a:ea typeface="微软雅黑" pitchFamily="34" charset="-122"/>
              <a:sym typeface="微软雅黑" pitchFamily="34" charset="-122"/>
            </a:endParaRPr>
          </a:p>
        </p:txBody>
      </p:sp>
      <p:sp>
        <p:nvSpPr>
          <p:cNvPr id="6165" name="直接连接符 24"/>
          <p:cNvSpPr>
            <a:spLocks noChangeShapeType="1"/>
          </p:cNvSpPr>
          <p:nvPr/>
        </p:nvSpPr>
        <p:spPr bwMode="auto">
          <a:xfrm>
            <a:off x="9082161" y="964991"/>
            <a:ext cx="1226820" cy="190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 name="矩形 2"/>
          <p:cNvSpPr/>
          <p:nvPr/>
        </p:nvSpPr>
        <p:spPr>
          <a:xfrm>
            <a:off x="363184" y="1878673"/>
            <a:ext cx="7082366" cy="4893647"/>
          </a:xfrm>
          <a:prstGeom prst="rect">
            <a:avLst/>
          </a:prstGeom>
        </p:spPr>
        <p:txBody>
          <a:bodyPr wrap="square">
            <a:spAutoFit/>
          </a:bodyPr>
          <a:lstStyle/>
          <a:p>
            <a:r>
              <a:rPr lang="zh-CN" altLang="en-US" sz="2400" dirty="0">
                <a:solidFill>
                  <a:srgbClr val="FFFFFF"/>
                </a:solidFill>
              </a:rPr>
              <a:t>签发证书：在出口方面，凡列入</a:t>
            </a:r>
            <a:r>
              <a:rPr lang="en-US" altLang="zh-CN" sz="2400" dirty="0">
                <a:solidFill>
                  <a:srgbClr val="FFFFFF"/>
                </a:solidFill>
              </a:rPr>
              <a:t>〖</a:t>
            </a:r>
            <a:r>
              <a:rPr lang="zh-CN" altLang="en-US" sz="2400" dirty="0">
                <a:solidFill>
                  <a:srgbClr val="FFFFFF"/>
                </a:solidFill>
              </a:rPr>
              <a:t>种类表</a:t>
            </a:r>
            <a:r>
              <a:rPr lang="en-US" altLang="zh-CN" sz="2400" dirty="0">
                <a:solidFill>
                  <a:srgbClr val="FFFFFF"/>
                </a:solidFill>
              </a:rPr>
              <a:t>〗</a:t>
            </a:r>
            <a:r>
              <a:rPr lang="zh-CN" altLang="en-US" sz="2400" dirty="0">
                <a:solidFill>
                  <a:srgbClr val="FFFFFF"/>
                </a:solidFill>
              </a:rPr>
              <a:t>内的出口商品，经商检验合格后签发放行单（或在“出口货物报关单”上加盖放行章，以代替放行单）。凡合同、信用证规定由商检部门检验出证的，或国外要求签检证书的，根据规定签发所需封面证书；不向国外提供证书的，只发行行单。</a:t>
            </a:r>
            <a:r>
              <a:rPr lang="en-US" altLang="zh-CN" sz="2400" dirty="0">
                <a:solidFill>
                  <a:srgbClr val="FFFFFF"/>
                </a:solidFill>
              </a:rPr>
              <a:t>〖</a:t>
            </a:r>
            <a:r>
              <a:rPr lang="zh-CN" altLang="en-US" sz="2400" dirty="0">
                <a:solidFill>
                  <a:srgbClr val="FFFFFF"/>
                </a:solidFill>
              </a:rPr>
              <a:t>种类表</a:t>
            </a:r>
            <a:r>
              <a:rPr lang="en-US" altLang="zh-CN" sz="2400" dirty="0">
                <a:solidFill>
                  <a:srgbClr val="FFFFFF"/>
                </a:solidFill>
              </a:rPr>
              <a:t>〗</a:t>
            </a:r>
            <a:r>
              <a:rPr lang="zh-CN" altLang="en-US" sz="2400" dirty="0">
                <a:solidFill>
                  <a:srgbClr val="FFFFFF"/>
                </a:solidFill>
              </a:rPr>
              <a:t>以外的出口商品，应由商检机构检验的，经检验合格发给证书或放行单后，方可出运。在进口方面，进口商品经检验后，分别签发“检验情况通知单”或“检验证书”，供对外结算或索赔用。凡由收、用货单位自行验收的进口商品，如发现问题，供对外索赔用。对于验收合格的，收、用货单位应在索赔有效期内把验收报告送商检机构销案。</a:t>
            </a:r>
          </a:p>
        </p:txBody>
      </p:sp>
    </p:spTree>
    <p:extLst>
      <p:ext uri="{BB962C8B-B14F-4D97-AF65-F5344CB8AC3E}">
        <p14:creationId xmlns:p14="http://schemas.microsoft.com/office/powerpoint/2010/main" val="1602939145"/>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Box 8"/>
          <p:cNvSpPr>
            <a:spLocks noChangeArrowheads="1"/>
          </p:cNvSpPr>
          <p:nvPr/>
        </p:nvSpPr>
        <p:spPr bwMode="auto">
          <a:xfrm>
            <a:off x="6326506" y="1183005"/>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7920" dirty="0">
              <a:solidFill>
                <a:srgbClr val="FFFFFF"/>
              </a:solidFill>
              <a:latin typeface="微软雅黑" pitchFamily="34" charset="-122"/>
              <a:ea typeface="微软雅黑" pitchFamily="34" charset="-122"/>
              <a:sym typeface="微软雅黑" pitchFamily="34" charset="-122"/>
            </a:endParaRPr>
          </a:p>
        </p:txBody>
      </p:sp>
      <p:sp>
        <p:nvSpPr>
          <p:cNvPr id="6152" name="TextBox 9"/>
          <p:cNvSpPr>
            <a:spLocks noChangeArrowheads="1"/>
          </p:cNvSpPr>
          <p:nvPr/>
        </p:nvSpPr>
        <p:spPr bwMode="auto">
          <a:xfrm>
            <a:off x="7536180" y="40386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9600" dirty="0">
              <a:solidFill>
                <a:srgbClr val="FFFFFF"/>
              </a:solidFill>
              <a:latin typeface="微软雅黑" pitchFamily="34" charset="-122"/>
              <a:ea typeface="微软雅黑" pitchFamily="34" charset="-122"/>
              <a:sym typeface="微软雅黑" pitchFamily="34" charset="-122"/>
            </a:endParaRPr>
          </a:p>
        </p:txBody>
      </p:sp>
      <p:sp>
        <p:nvSpPr>
          <p:cNvPr id="6153" name="TextBox 10"/>
          <p:cNvSpPr>
            <a:spLocks noChangeArrowheads="1"/>
          </p:cNvSpPr>
          <p:nvPr/>
        </p:nvSpPr>
        <p:spPr bwMode="auto">
          <a:xfrm>
            <a:off x="585757" y="233982"/>
            <a:ext cx="4333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FFFFFF"/>
                </a:solidFill>
              </a:rPr>
              <a:t>所需教育、培训或经验：</a:t>
            </a:r>
            <a:endParaRPr lang="zh-CN" altLang="zh-CN" sz="3200" dirty="0">
              <a:solidFill>
                <a:srgbClr val="FFFFFF"/>
              </a:solidFill>
            </a:endParaRPr>
          </a:p>
        </p:txBody>
      </p:sp>
      <p:sp>
        <p:nvSpPr>
          <p:cNvPr id="6154" name="直接连接符 11"/>
          <p:cNvSpPr>
            <a:spLocks noChangeShapeType="1"/>
          </p:cNvSpPr>
          <p:nvPr/>
        </p:nvSpPr>
        <p:spPr bwMode="auto">
          <a:xfrm>
            <a:off x="10872255" y="963085"/>
            <a:ext cx="1066800"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nvGrpSpPr>
          <p:cNvPr id="2" name="组合 12"/>
          <p:cNvGrpSpPr>
            <a:grpSpLocks/>
          </p:cNvGrpSpPr>
          <p:nvPr/>
        </p:nvGrpSpPr>
        <p:grpSpPr bwMode="auto">
          <a:xfrm flipV="1">
            <a:off x="8122417" y="93833"/>
            <a:ext cx="3196590" cy="4800600"/>
            <a:chOff x="0" y="0"/>
            <a:chExt cx="2664296" cy="4001080"/>
          </a:xfrm>
        </p:grpSpPr>
        <p:sp>
          <p:nvSpPr>
            <p:cNvPr id="3089" name="直接连接符 13"/>
            <p:cNvSpPr>
              <a:spLocks noChangeShapeType="1"/>
            </p:cNvSpPr>
            <p:nvPr/>
          </p:nvSpPr>
          <p:spPr bwMode="auto">
            <a:xfrm flipH="1">
              <a:off x="0" y="1025917"/>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0" name="直接连接符 14"/>
            <p:cNvSpPr>
              <a:spLocks noChangeShapeType="1"/>
            </p:cNvSpPr>
            <p:nvPr/>
          </p:nvSpPr>
          <p:spPr bwMode="auto">
            <a:xfrm flipH="1">
              <a:off x="504056" y="323989"/>
              <a:ext cx="1440160" cy="25134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1" name="直接连接符 15"/>
            <p:cNvSpPr>
              <a:spLocks noChangeShapeType="1"/>
            </p:cNvSpPr>
            <p:nvPr/>
          </p:nvSpPr>
          <p:spPr bwMode="auto">
            <a:xfrm flipH="1">
              <a:off x="0" y="1487582"/>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2" name="直接连接符 16"/>
            <p:cNvSpPr>
              <a:spLocks noChangeShapeType="1"/>
            </p:cNvSpPr>
            <p:nvPr/>
          </p:nvSpPr>
          <p:spPr bwMode="auto">
            <a:xfrm flipH="1">
              <a:off x="504056" y="705703"/>
              <a:ext cx="1440160" cy="251349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3" name="直接连接符 17"/>
            <p:cNvSpPr>
              <a:spLocks noChangeShapeType="1"/>
            </p:cNvSpPr>
            <p:nvPr/>
          </p:nvSpPr>
          <p:spPr bwMode="auto">
            <a:xfrm flipH="1">
              <a:off x="360040" y="1180311"/>
              <a:ext cx="1440160" cy="251349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4" name="直接连接符 18"/>
            <p:cNvSpPr>
              <a:spLocks noChangeShapeType="1"/>
            </p:cNvSpPr>
            <p:nvPr/>
          </p:nvSpPr>
          <p:spPr bwMode="auto">
            <a:xfrm flipH="1">
              <a:off x="1224136" y="0"/>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sp>
        <p:nvSpPr>
          <p:cNvPr id="6162" name="直接连接符 19"/>
          <p:cNvSpPr>
            <a:spLocks noChangeShapeType="1"/>
          </p:cNvSpPr>
          <p:nvPr/>
        </p:nvSpPr>
        <p:spPr bwMode="auto">
          <a:xfrm>
            <a:off x="427108" y="963085"/>
            <a:ext cx="7560944"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6163" name="椭圆 20"/>
          <p:cNvSpPr>
            <a:spLocks noChangeArrowheads="1"/>
          </p:cNvSpPr>
          <p:nvPr/>
        </p:nvSpPr>
        <p:spPr bwMode="auto">
          <a:xfrm>
            <a:off x="10408761" y="832485"/>
            <a:ext cx="346710" cy="35052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6164" name="椭圆 21"/>
          <p:cNvSpPr>
            <a:spLocks noChangeArrowheads="1"/>
          </p:cNvSpPr>
          <p:nvPr/>
        </p:nvSpPr>
        <p:spPr bwMode="auto">
          <a:xfrm>
            <a:off x="10480431" y="920115"/>
            <a:ext cx="175260" cy="17526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1680">
              <a:solidFill>
                <a:srgbClr val="FFFFFF"/>
              </a:solidFill>
              <a:latin typeface="微软雅黑" pitchFamily="34" charset="-122"/>
              <a:ea typeface="微软雅黑" pitchFamily="34" charset="-122"/>
              <a:sym typeface="微软雅黑" pitchFamily="34" charset="-122"/>
            </a:endParaRPr>
          </a:p>
        </p:txBody>
      </p:sp>
      <p:sp>
        <p:nvSpPr>
          <p:cNvPr id="6165" name="直接连接符 24"/>
          <p:cNvSpPr>
            <a:spLocks noChangeShapeType="1"/>
          </p:cNvSpPr>
          <p:nvPr/>
        </p:nvSpPr>
        <p:spPr bwMode="auto">
          <a:xfrm>
            <a:off x="9082161" y="964991"/>
            <a:ext cx="1226820" cy="190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 name="矩形 2"/>
          <p:cNvSpPr/>
          <p:nvPr/>
        </p:nvSpPr>
        <p:spPr>
          <a:xfrm>
            <a:off x="427108" y="1768328"/>
            <a:ext cx="9264546" cy="5016758"/>
          </a:xfrm>
          <a:prstGeom prst="rect">
            <a:avLst/>
          </a:prstGeom>
        </p:spPr>
        <p:txBody>
          <a:bodyPr wrap="square">
            <a:spAutoFit/>
          </a:bodyPr>
          <a:lstStyle/>
          <a:p>
            <a:r>
              <a:rPr lang="en-US" altLang="zh-CN" sz="2000" dirty="0">
                <a:solidFill>
                  <a:srgbClr val="FFFFFF"/>
                </a:solidFill>
              </a:rPr>
              <a:t>1</a:t>
            </a:r>
            <a:r>
              <a:rPr lang="zh-CN" altLang="en-US" sz="2000" dirty="0">
                <a:solidFill>
                  <a:srgbClr val="FFFFFF"/>
                </a:solidFill>
              </a:rPr>
              <a:t>、须具备下列条件之一： </a:t>
            </a:r>
          </a:p>
          <a:p>
            <a:r>
              <a:rPr lang="zh-CN" altLang="en-US" sz="2000" dirty="0">
                <a:solidFill>
                  <a:srgbClr val="FFFFFF"/>
                </a:solidFill>
              </a:rPr>
              <a:t>（</a:t>
            </a:r>
            <a:r>
              <a:rPr lang="en-US" altLang="zh-CN" sz="2000" dirty="0">
                <a:solidFill>
                  <a:srgbClr val="FFFFFF"/>
                </a:solidFill>
              </a:rPr>
              <a:t>1</a:t>
            </a:r>
            <a:r>
              <a:rPr lang="zh-CN" altLang="en-US" sz="2000" dirty="0">
                <a:solidFill>
                  <a:srgbClr val="FFFFFF"/>
                </a:solidFill>
              </a:rPr>
              <a:t>）取得大学专科学历，从事质量专业工作满</a:t>
            </a:r>
            <a:r>
              <a:rPr lang="en-US" altLang="zh-CN" sz="2000" dirty="0">
                <a:solidFill>
                  <a:srgbClr val="FFFFFF"/>
                </a:solidFill>
              </a:rPr>
              <a:t>5</a:t>
            </a:r>
            <a:r>
              <a:rPr lang="zh-CN" altLang="en-US" sz="2000" dirty="0">
                <a:solidFill>
                  <a:srgbClr val="FFFFFF"/>
                </a:solidFill>
              </a:rPr>
              <a:t>年。 </a:t>
            </a:r>
          </a:p>
          <a:p>
            <a:r>
              <a:rPr lang="zh-CN" altLang="en-US" sz="2000" dirty="0">
                <a:solidFill>
                  <a:srgbClr val="FFFFFF"/>
                </a:solidFill>
              </a:rPr>
              <a:t>（</a:t>
            </a:r>
            <a:r>
              <a:rPr lang="en-US" altLang="zh-CN" sz="2000" dirty="0">
                <a:solidFill>
                  <a:srgbClr val="FFFFFF"/>
                </a:solidFill>
              </a:rPr>
              <a:t>2</a:t>
            </a:r>
            <a:r>
              <a:rPr lang="zh-CN" altLang="en-US" sz="2000" dirty="0">
                <a:solidFill>
                  <a:srgbClr val="FFFFFF"/>
                </a:solidFill>
              </a:rPr>
              <a:t>）取得大学本科学历，从事质量专业工作满</a:t>
            </a:r>
            <a:r>
              <a:rPr lang="en-US" altLang="zh-CN" sz="2000" dirty="0">
                <a:solidFill>
                  <a:srgbClr val="FFFFFF"/>
                </a:solidFill>
              </a:rPr>
              <a:t>4</a:t>
            </a:r>
            <a:r>
              <a:rPr lang="zh-CN" altLang="en-US" sz="2000" dirty="0">
                <a:solidFill>
                  <a:srgbClr val="FFFFFF"/>
                </a:solidFill>
              </a:rPr>
              <a:t>年。 </a:t>
            </a:r>
          </a:p>
          <a:p>
            <a:r>
              <a:rPr lang="zh-CN" altLang="en-US" sz="2000" dirty="0">
                <a:solidFill>
                  <a:srgbClr val="FFFFFF"/>
                </a:solidFill>
              </a:rPr>
              <a:t>（</a:t>
            </a:r>
            <a:r>
              <a:rPr lang="en-US" altLang="zh-CN" sz="2000" dirty="0">
                <a:solidFill>
                  <a:srgbClr val="FFFFFF"/>
                </a:solidFill>
              </a:rPr>
              <a:t>3</a:t>
            </a:r>
            <a:r>
              <a:rPr lang="zh-CN" altLang="en-US" sz="2000" dirty="0">
                <a:solidFill>
                  <a:srgbClr val="FFFFFF"/>
                </a:solidFill>
              </a:rPr>
              <a:t>）取得双学士学位或研究生班毕业，从事质量专业工作满</a:t>
            </a:r>
            <a:r>
              <a:rPr lang="en-US" altLang="zh-CN" sz="2000" dirty="0">
                <a:solidFill>
                  <a:srgbClr val="FFFFFF"/>
                </a:solidFill>
              </a:rPr>
              <a:t>2</a:t>
            </a:r>
            <a:r>
              <a:rPr lang="zh-CN" altLang="en-US" sz="2000" dirty="0">
                <a:solidFill>
                  <a:srgbClr val="FFFFFF"/>
                </a:solidFill>
              </a:rPr>
              <a:t>年。 </a:t>
            </a:r>
          </a:p>
          <a:p>
            <a:r>
              <a:rPr lang="zh-CN" altLang="en-US" sz="2000" dirty="0">
                <a:solidFill>
                  <a:srgbClr val="FFFFFF"/>
                </a:solidFill>
              </a:rPr>
              <a:t>（</a:t>
            </a:r>
            <a:r>
              <a:rPr lang="en-US" altLang="zh-CN" sz="2000" dirty="0">
                <a:solidFill>
                  <a:srgbClr val="FFFFFF"/>
                </a:solidFill>
              </a:rPr>
              <a:t>4</a:t>
            </a:r>
            <a:r>
              <a:rPr lang="zh-CN" altLang="en-US" sz="2000" dirty="0">
                <a:solidFill>
                  <a:srgbClr val="FFFFFF"/>
                </a:solidFill>
              </a:rPr>
              <a:t>）取得硕士学位，从事质量专业工作满</a:t>
            </a:r>
            <a:r>
              <a:rPr lang="en-US" altLang="zh-CN" sz="2000" dirty="0">
                <a:solidFill>
                  <a:srgbClr val="FFFFFF"/>
                </a:solidFill>
              </a:rPr>
              <a:t>1</a:t>
            </a:r>
            <a:r>
              <a:rPr lang="zh-CN" altLang="en-US" sz="2000" dirty="0">
                <a:solidFill>
                  <a:srgbClr val="FFFFFF"/>
                </a:solidFill>
              </a:rPr>
              <a:t>年。 </a:t>
            </a:r>
          </a:p>
          <a:p>
            <a:r>
              <a:rPr lang="zh-CN" altLang="en-US" sz="2000" dirty="0">
                <a:solidFill>
                  <a:srgbClr val="FFFFFF"/>
                </a:solidFill>
              </a:rPr>
              <a:t>（</a:t>
            </a:r>
            <a:r>
              <a:rPr lang="en-US" altLang="zh-CN" sz="2000" dirty="0">
                <a:solidFill>
                  <a:srgbClr val="FFFFFF"/>
                </a:solidFill>
              </a:rPr>
              <a:t>5</a:t>
            </a:r>
            <a:r>
              <a:rPr lang="zh-CN" altLang="en-US" sz="2000" dirty="0">
                <a:solidFill>
                  <a:srgbClr val="FFFFFF"/>
                </a:solidFill>
              </a:rPr>
              <a:t>）取得博士学位。 </a:t>
            </a:r>
          </a:p>
          <a:p>
            <a:r>
              <a:rPr lang="zh-CN" altLang="en-US" sz="2000" dirty="0">
                <a:solidFill>
                  <a:srgbClr val="FFFFFF"/>
                </a:solidFill>
              </a:rPr>
              <a:t>（</a:t>
            </a:r>
            <a:r>
              <a:rPr lang="en-US" altLang="zh-CN" sz="2000" dirty="0">
                <a:solidFill>
                  <a:srgbClr val="FFFFFF"/>
                </a:solidFill>
              </a:rPr>
              <a:t>6</a:t>
            </a:r>
            <a:r>
              <a:rPr lang="zh-CN" altLang="en-US" sz="2000" dirty="0">
                <a:solidFill>
                  <a:srgbClr val="FFFFFF"/>
                </a:solidFill>
              </a:rPr>
              <a:t>）在</a:t>
            </a:r>
            <a:r>
              <a:rPr lang="en-US" altLang="zh-CN" sz="2000" dirty="0">
                <a:solidFill>
                  <a:srgbClr val="FFFFFF"/>
                </a:solidFill>
              </a:rPr>
              <a:t>2000</a:t>
            </a:r>
            <a:r>
              <a:rPr lang="zh-CN" altLang="en-US" sz="2000" dirty="0">
                <a:solidFill>
                  <a:srgbClr val="FFFFFF"/>
                </a:solidFill>
              </a:rPr>
              <a:t>年底以前，按国家统一规定已受聘担任助理工程师职务，从事相关专业工作满</a:t>
            </a:r>
            <a:r>
              <a:rPr lang="en-US" altLang="zh-CN" sz="2000" dirty="0">
                <a:solidFill>
                  <a:srgbClr val="FFFFFF"/>
                </a:solidFill>
              </a:rPr>
              <a:t>5</a:t>
            </a:r>
            <a:r>
              <a:rPr lang="zh-CN" altLang="en-US" sz="2000" dirty="0">
                <a:solidFill>
                  <a:srgbClr val="FFFFFF"/>
                </a:solidFill>
              </a:rPr>
              <a:t>年。 </a:t>
            </a:r>
          </a:p>
          <a:p>
            <a:r>
              <a:rPr lang="en-US" altLang="zh-CN" sz="2000" dirty="0">
                <a:solidFill>
                  <a:srgbClr val="FFFFFF"/>
                </a:solidFill>
              </a:rPr>
              <a:t>2</a:t>
            </a:r>
            <a:r>
              <a:rPr lang="zh-CN" altLang="en-US" sz="2000" dirty="0">
                <a:solidFill>
                  <a:srgbClr val="FFFFFF"/>
                </a:solidFill>
              </a:rPr>
              <a:t>、在 </a:t>
            </a:r>
            <a:r>
              <a:rPr lang="en-US" altLang="zh-CN" sz="2000" dirty="0">
                <a:solidFill>
                  <a:srgbClr val="FFFFFF"/>
                </a:solidFill>
              </a:rPr>
              <a:t>2000</a:t>
            </a:r>
            <a:r>
              <a:rPr lang="zh-CN" altLang="en-US" sz="2000" dirty="0">
                <a:solidFill>
                  <a:srgbClr val="FFFFFF"/>
                </a:solidFill>
              </a:rPr>
              <a:t>年底以前，按国家统一规定已受聘担任工程系列助理工程师职务的质量专业人员，只参加</a:t>
            </a:r>
            <a:r>
              <a:rPr lang="en-US" altLang="zh-CN" sz="2000" dirty="0">
                <a:solidFill>
                  <a:srgbClr val="FFFFFF"/>
                </a:solidFill>
              </a:rPr>
              <a:t>《</a:t>
            </a:r>
            <a:r>
              <a:rPr lang="zh-CN" altLang="en-US" sz="2000" dirty="0">
                <a:solidFill>
                  <a:srgbClr val="FFFFFF"/>
                </a:solidFill>
              </a:rPr>
              <a:t>质量专业基础理论与实务</a:t>
            </a:r>
            <a:r>
              <a:rPr lang="en-US" altLang="zh-CN" sz="2000" dirty="0">
                <a:solidFill>
                  <a:srgbClr val="FFFFFF"/>
                </a:solidFill>
              </a:rPr>
              <a:t>》</a:t>
            </a:r>
            <a:r>
              <a:rPr lang="zh-CN" altLang="en-US" sz="2000" dirty="0">
                <a:solidFill>
                  <a:srgbClr val="FFFFFF"/>
                </a:solidFill>
              </a:rPr>
              <a:t>一个科目的考试，考试合格者即可取得质量专业初级资格证书。在</a:t>
            </a:r>
            <a:r>
              <a:rPr lang="en-US" altLang="zh-CN" sz="2000" dirty="0">
                <a:solidFill>
                  <a:srgbClr val="FFFFFF"/>
                </a:solidFill>
              </a:rPr>
              <a:t>2000</a:t>
            </a:r>
            <a:r>
              <a:rPr lang="zh-CN" altLang="en-US" sz="2000" dirty="0">
                <a:solidFill>
                  <a:srgbClr val="FFFFFF"/>
                </a:solidFill>
              </a:rPr>
              <a:t>年底以前，按国家统一规定已受聘担任工程系列工程师职务的质量专业人员，只参加</a:t>
            </a:r>
            <a:r>
              <a:rPr lang="en-US" altLang="zh-CN" sz="2000" dirty="0">
                <a:solidFill>
                  <a:srgbClr val="FFFFFF"/>
                </a:solidFill>
              </a:rPr>
              <a:t>《</a:t>
            </a:r>
            <a:r>
              <a:rPr lang="zh-CN" altLang="en-US" sz="2000" dirty="0">
                <a:solidFill>
                  <a:srgbClr val="FFFFFF"/>
                </a:solidFill>
              </a:rPr>
              <a:t>质量专业理论与实务</a:t>
            </a:r>
            <a:r>
              <a:rPr lang="en-US" altLang="zh-CN" sz="2000" dirty="0">
                <a:solidFill>
                  <a:srgbClr val="FFFFFF"/>
                </a:solidFill>
              </a:rPr>
              <a:t>》</a:t>
            </a:r>
            <a:r>
              <a:rPr lang="zh-CN" altLang="en-US" sz="2000" dirty="0">
                <a:solidFill>
                  <a:srgbClr val="FFFFFF"/>
                </a:solidFill>
              </a:rPr>
              <a:t>一个科目的考试，考试合格者即可取得质量专业中级资格证书。 </a:t>
            </a:r>
          </a:p>
          <a:p>
            <a:r>
              <a:rPr lang="en-US" altLang="zh-CN" sz="2000" dirty="0">
                <a:solidFill>
                  <a:srgbClr val="FFFFFF"/>
                </a:solidFill>
              </a:rPr>
              <a:t>3</a:t>
            </a:r>
            <a:r>
              <a:rPr lang="zh-CN" altLang="en-US" sz="2000" dirty="0">
                <a:solidFill>
                  <a:srgbClr val="FFFFFF"/>
                </a:solidFill>
              </a:rPr>
              <a:t>、报名条件中有关学历的要求是指经国家教育行政部门承认的正规学历。从事质量专业工作年限，是指报名人员取得规定学历前后从事质量专业工作及相关工作时间的总和，其截止日期为考试报名年度当年年底。</a:t>
            </a:r>
          </a:p>
        </p:txBody>
      </p:sp>
    </p:spTree>
    <p:extLst>
      <p:ext uri="{BB962C8B-B14F-4D97-AF65-F5344CB8AC3E}">
        <p14:creationId xmlns:p14="http://schemas.microsoft.com/office/powerpoint/2010/main" val="171400903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Box 8"/>
          <p:cNvSpPr>
            <a:spLocks noChangeArrowheads="1"/>
          </p:cNvSpPr>
          <p:nvPr/>
        </p:nvSpPr>
        <p:spPr bwMode="auto">
          <a:xfrm>
            <a:off x="6398149" y="1803033"/>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7920" dirty="0">
              <a:solidFill>
                <a:srgbClr val="FFFFFF"/>
              </a:solidFill>
              <a:latin typeface="微软雅黑" pitchFamily="34" charset="-122"/>
              <a:ea typeface="微软雅黑" pitchFamily="34" charset="-122"/>
              <a:sym typeface="微软雅黑" pitchFamily="34" charset="-122"/>
            </a:endParaRPr>
          </a:p>
        </p:txBody>
      </p:sp>
      <p:sp>
        <p:nvSpPr>
          <p:cNvPr id="6152" name="TextBox 9"/>
          <p:cNvSpPr>
            <a:spLocks noChangeArrowheads="1"/>
          </p:cNvSpPr>
          <p:nvPr/>
        </p:nvSpPr>
        <p:spPr bwMode="auto">
          <a:xfrm>
            <a:off x="7536180" y="40386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9600" dirty="0">
              <a:solidFill>
                <a:srgbClr val="FFFFFF"/>
              </a:solidFill>
              <a:latin typeface="微软雅黑" pitchFamily="34" charset="-122"/>
              <a:ea typeface="微软雅黑" pitchFamily="34" charset="-122"/>
              <a:sym typeface="微软雅黑" pitchFamily="34" charset="-122"/>
            </a:endParaRPr>
          </a:p>
        </p:txBody>
      </p:sp>
      <p:sp>
        <p:nvSpPr>
          <p:cNvPr id="6153" name="TextBox 10"/>
          <p:cNvSpPr>
            <a:spLocks noChangeArrowheads="1"/>
          </p:cNvSpPr>
          <p:nvPr/>
        </p:nvSpPr>
        <p:spPr bwMode="auto">
          <a:xfrm>
            <a:off x="585756" y="233982"/>
            <a:ext cx="6345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dirty="0">
                <a:solidFill>
                  <a:srgbClr val="FFFFFF"/>
                </a:solidFill>
              </a:rPr>
              <a:t>4.</a:t>
            </a:r>
            <a:r>
              <a:rPr lang="zh-CN" altLang="en-US" sz="3200" b="1" dirty="0">
                <a:solidFill>
                  <a:srgbClr val="FFFFFF"/>
                </a:solidFill>
              </a:rPr>
              <a:t>所需个人的资格、技巧和</a:t>
            </a:r>
            <a:r>
              <a:rPr lang="zh-CN" altLang="en-US" sz="3200" b="1" dirty="0" smtClean="0">
                <a:solidFill>
                  <a:srgbClr val="FFFFFF"/>
                </a:solidFill>
              </a:rPr>
              <a:t>能力</a:t>
            </a:r>
            <a:endParaRPr lang="zh-CN" altLang="zh-CN" sz="3200" dirty="0">
              <a:solidFill>
                <a:srgbClr val="FFFFFF"/>
              </a:solidFill>
            </a:endParaRPr>
          </a:p>
        </p:txBody>
      </p:sp>
      <p:sp>
        <p:nvSpPr>
          <p:cNvPr id="6162" name="直接连接符 19"/>
          <p:cNvSpPr>
            <a:spLocks noChangeShapeType="1"/>
          </p:cNvSpPr>
          <p:nvPr/>
        </p:nvSpPr>
        <p:spPr bwMode="auto">
          <a:xfrm>
            <a:off x="427108" y="963084"/>
            <a:ext cx="5754751" cy="486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6163" name="椭圆 20"/>
          <p:cNvSpPr>
            <a:spLocks noChangeArrowheads="1"/>
          </p:cNvSpPr>
          <p:nvPr/>
        </p:nvSpPr>
        <p:spPr bwMode="auto">
          <a:xfrm>
            <a:off x="6670564" y="888614"/>
            <a:ext cx="346710" cy="35052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6164" name="椭圆 21"/>
          <p:cNvSpPr>
            <a:spLocks noChangeArrowheads="1"/>
          </p:cNvSpPr>
          <p:nvPr/>
        </p:nvSpPr>
        <p:spPr bwMode="auto">
          <a:xfrm>
            <a:off x="6742234" y="976244"/>
            <a:ext cx="175260" cy="17526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1680">
              <a:solidFill>
                <a:srgbClr val="FFFFFF"/>
              </a:solidFill>
              <a:latin typeface="微软雅黑" pitchFamily="34" charset="-122"/>
              <a:ea typeface="微软雅黑" pitchFamily="34" charset="-122"/>
              <a:sym typeface="微软雅黑" pitchFamily="34" charset="-122"/>
            </a:endParaRPr>
          </a:p>
        </p:txBody>
      </p:sp>
      <p:sp>
        <p:nvSpPr>
          <p:cNvPr id="6165" name="直接连接符 24"/>
          <p:cNvSpPr>
            <a:spLocks noChangeShapeType="1"/>
          </p:cNvSpPr>
          <p:nvPr/>
        </p:nvSpPr>
        <p:spPr bwMode="auto">
          <a:xfrm>
            <a:off x="7379594" y="1027719"/>
            <a:ext cx="4370710" cy="48685"/>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 name="矩形 2"/>
          <p:cNvSpPr/>
          <p:nvPr/>
        </p:nvSpPr>
        <p:spPr>
          <a:xfrm>
            <a:off x="423590" y="1872370"/>
            <a:ext cx="5780448" cy="1938992"/>
          </a:xfrm>
          <a:prstGeom prst="rect">
            <a:avLst/>
          </a:prstGeom>
        </p:spPr>
        <p:txBody>
          <a:bodyPr wrap="square">
            <a:spAutoFit/>
          </a:bodyPr>
          <a:lstStyle/>
          <a:p>
            <a:r>
              <a:rPr lang="zh-CN" altLang="en-US" sz="2000" dirty="0">
                <a:solidFill>
                  <a:srgbClr val="FFFFFF"/>
                </a:solidFill>
              </a:rPr>
              <a:t>端正态度，面对新起点保持一颗纯洁的心，从小事做起，把握细节以及要敢于吃苦，甘于奉献，多想多写，善于总结等方面，有努力方向、学习目标，明确在以后的工作中应该怎么做，应注意些什么，还需要加强那些方面的锻炼等。</a:t>
            </a:r>
          </a:p>
          <a:p>
            <a:r>
              <a:rPr lang="zh-CN" altLang="en-US" sz="2000" dirty="0">
                <a:solidFill>
                  <a:srgbClr val="FFFFFF"/>
                </a:solidFill>
              </a:rPr>
              <a:t>重点到检务、法综等岗位进行系统培训和实习。</a:t>
            </a:r>
          </a:p>
        </p:txBody>
      </p:sp>
      <p:pic>
        <p:nvPicPr>
          <p:cNvPr id="4" name="图片 3"/>
          <p:cNvPicPr>
            <a:picLocks noChangeAspect="1"/>
          </p:cNvPicPr>
          <p:nvPr/>
        </p:nvPicPr>
        <p:blipFill>
          <a:blip r:embed="rId2"/>
          <a:stretch>
            <a:fillRect/>
          </a:stretch>
        </p:blipFill>
        <p:spPr>
          <a:xfrm>
            <a:off x="8040817" y="1659380"/>
            <a:ext cx="3048264" cy="4810161"/>
          </a:xfrm>
          <a:prstGeom prst="rect">
            <a:avLst/>
          </a:prstGeom>
        </p:spPr>
      </p:pic>
      <p:sp>
        <p:nvSpPr>
          <p:cNvPr id="5" name="矩形 4"/>
          <p:cNvSpPr/>
          <p:nvPr/>
        </p:nvSpPr>
        <p:spPr>
          <a:xfrm>
            <a:off x="7158250" y="233982"/>
            <a:ext cx="5033750" cy="584775"/>
          </a:xfrm>
          <a:prstGeom prst="rect">
            <a:avLst/>
          </a:prstGeom>
        </p:spPr>
        <p:txBody>
          <a:bodyPr wrap="none">
            <a:spAutoFit/>
          </a:bodyPr>
          <a:lstStyle/>
          <a:p>
            <a:pPr lvl="0"/>
            <a:r>
              <a:rPr lang="en-US" altLang="zh-CN" sz="3200" b="1" dirty="0">
                <a:solidFill>
                  <a:srgbClr val="FFFFFF"/>
                </a:solidFill>
              </a:rPr>
              <a:t>5.</a:t>
            </a:r>
            <a:r>
              <a:rPr lang="zh-CN" altLang="en-US" sz="3200" b="1" dirty="0">
                <a:solidFill>
                  <a:srgbClr val="FFFFFF"/>
                </a:solidFill>
              </a:rPr>
              <a:t>收入或薪资范围、福利：</a:t>
            </a:r>
            <a:endParaRPr lang="zh-CN" altLang="zh-CN" sz="3200" dirty="0">
              <a:solidFill>
                <a:srgbClr val="FFFFFF"/>
              </a:solidFill>
            </a:endParaRPr>
          </a:p>
        </p:txBody>
      </p:sp>
      <p:sp>
        <p:nvSpPr>
          <p:cNvPr id="6" name="矩形 5"/>
          <p:cNvSpPr/>
          <p:nvPr/>
        </p:nvSpPr>
        <p:spPr>
          <a:xfrm>
            <a:off x="427108" y="4927839"/>
            <a:ext cx="5252476" cy="1323439"/>
          </a:xfrm>
          <a:prstGeom prst="rect">
            <a:avLst/>
          </a:prstGeom>
        </p:spPr>
        <p:txBody>
          <a:bodyPr wrap="square">
            <a:spAutoFit/>
          </a:bodyPr>
          <a:lstStyle/>
          <a:p>
            <a:r>
              <a:rPr lang="en-US" altLang="zh-CN" sz="2000" dirty="0" smtClean="0"/>
              <a:t>7-8</a:t>
            </a:r>
            <a:r>
              <a:rPr lang="zh-CN" altLang="en-US" sz="2000" dirty="0"/>
              <a:t>小时。一般早</a:t>
            </a:r>
            <a:r>
              <a:rPr lang="en-US" altLang="zh-CN" sz="2000" dirty="0"/>
              <a:t>8</a:t>
            </a:r>
            <a:r>
              <a:rPr lang="zh-CN" altLang="en-US" sz="2000" dirty="0"/>
              <a:t>点半到</a:t>
            </a:r>
            <a:r>
              <a:rPr lang="en-US" altLang="zh-CN" sz="2000" dirty="0"/>
              <a:t>12</a:t>
            </a:r>
            <a:r>
              <a:rPr lang="zh-CN" altLang="en-US" sz="2000" dirty="0"/>
              <a:t>点，午</a:t>
            </a:r>
            <a:r>
              <a:rPr lang="en-US" altLang="zh-CN" sz="2000" dirty="0"/>
              <a:t>2</a:t>
            </a:r>
            <a:r>
              <a:rPr lang="zh-CN" altLang="en-US" sz="2000" dirty="0"/>
              <a:t>点半到六点。</a:t>
            </a:r>
          </a:p>
          <a:p>
            <a:r>
              <a:rPr lang="zh-CN" altLang="en-US" sz="2000" dirty="0"/>
              <a:t>超出时间有加班费，一般不得少于一天工资的</a:t>
            </a:r>
            <a:r>
              <a:rPr lang="en-US" altLang="zh-CN" sz="2000" dirty="0"/>
              <a:t>300%</a:t>
            </a:r>
            <a:r>
              <a:rPr lang="zh-CN" altLang="en-US" sz="2000" dirty="0"/>
              <a:t>，不按要求的可以申诉。</a:t>
            </a:r>
          </a:p>
        </p:txBody>
      </p:sp>
      <p:sp>
        <p:nvSpPr>
          <p:cNvPr id="21" name="TextBox 10"/>
          <p:cNvSpPr>
            <a:spLocks noChangeArrowheads="1"/>
          </p:cNvSpPr>
          <p:nvPr/>
        </p:nvSpPr>
        <p:spPr bwMode="auto">
          <a:xfrm>
            <a:off x="396571" y="4064461"/>
            <a:ext cx="6345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dirty="0">
                <a:solidFill>
                  <a:srgbClr val="FFFFFF"/>
                </a:solidFill>
              </a:rPr>
              <a:t>6.</a:t>
            </a:r>
            <a:r>
              <a:rPr lang="zh-CN" altLang="en-US" sz="3200" b="1" dirty="0">
                <a:solidFill>
                  <a:srgbClr val="FFFFFF"/>
                </a:solidFill>
              </a:rPr>
              <a:t>工作时间和生活形态：</a:t>
            </a:r>
          </a:p>
        </p:txBody>
      </p:sp>
      <p:pic>
        <p:nvPicPr>
          <p:cNvPr id="7" name="图片 6"/>
          <p:cNvPicPr>
            <a:picLocks noChangeAspect="1"/>
          </p:cNvPicPr>
          <p:nvPr/>
        </p:nvPicPr>
        <p:blipFill>
          <a:blip r:embed="rId3"/>
          <a:stretch>
            <a:fillRect/>
          </a:stretch>
        </p:blipFill>
        <p:spPr>
          <a:xfrm>
            <a:off x="427108" y="3898284"/>
            <a:ext cx="5773412" cy="79255"/>
          </a:xfrm>
          <a:prstGeom prst="rect">
            <a:avLst/>
          </a:prstGeom>
        </p:spPr>
      </p:pic>
    </p:spTree>
    <p:extLst>
      <p:ext uri="{BB962C8B-B14F-4D97-AF65-F5344CB8AC3E}">
        <p14:creationId xmlns:p14="http://schemas.microsoft.com/office/powerpoint/2010/main" val="2127336828"/>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3"/>
          <p:cNvSpPr>
            <a:spLocks noChangeArrowheads="1"/>
          </p:cNvSpPr>
          <p:nvPr/>
        </p:nvSpPr>
        <p:spPr bwMode="auto">
          <a:xfrm>
            <a:off x="1372883" y="2624716"/>
            <a:ext cx="1800226"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2880" dirty="0" smtClean="0">
                <a:solidFill>
                  <a:srgbClr val="FFFFFF"/>
                </a:solidFill>
                <a:latin typeface="微软雅黑" pitchFamily="34" charset="-122"/>
                <a:ea typeface="微软雅黑" pitchFamily="34" charset="-122"/>
                <a:sym typeface="微软雅黑" pitchFamily="34" charset="-122"/>
              </a:rPr>
              <a:t>未来</a:t>
            </a:r>
            <a:endParaRPr lang="zh-CN" altLang="en-US" sz="2880" dirty="0">
              <a:solidFill>
                <a:srgbClr val="FFFFFF"/>
              </a:solidFill>
              <a:latin typeface="微软雅黑" pitchFamily="34" charset="-122"/>
              <a:ea typeface="微软雅黑" pitchFamily="34" charset="-122"/>
              <a:sym typeface="微软雅黑" pitchFamily="34" charset="-122"/>
            </a:endParaRPr>
          </a:p>
        </p:txBody>
      </p:sp>
      <p:sp>
        <p:nvSpPr>
          <p:cNvPr id="12291" name="矩形 4"/>
          <p:cNvSpPr>
            <a:spLocks noChangeArrowheads="1"/>
          </p:cNvSpPr>
          <p:nvPr/>
        </p:nvSpPr>
        <p:spPr bwMode="auto">
          <a:xfrm>
            <a:off x="716611" y="2725795"/>
            <a:ext cx="93346" cy="3333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2292" name="矩形 5"/>
          <p:cNvSpPr>
            <a:spLocks noChangeArrowheads="1"/>
          </p:cNvSpPr>
          <p:nvPr/>
        </p:nvSpPr>
        <p:spPr bwMode="auto">
          <a:xfrm>
            <a:off x="842341" y="2725795"/>
            <a:ext cx="93346" cy="33337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2293" name="矩形 6"/>
          <p:cNvSpPr>
            <a:spLocks noChangeArrowheads="1"/>
          </p:cNvSpPr>
          <p:nvPr/>
        </p:nvSpPr>
        <p:spPr bwMode="auto">
          <a:xfrm>
            <a:off x="969977" y="2725795"/>
            <a:ext cx="93344" cy="33337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2294" name="矩形 7"/>
          <p:cNvSpPr>
            <a:spLocks noChangeArrowheads="1"/>
          </p:cNvSpPr>
          <p:nvPr/>
        </p:nvSpPr>
        <p:spPr bwMode="auto">
          <a:xfrm>
            <a:off x="1095707" y="2725795"/>
            <a:ext cx="93344" cy="3333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2295" name="TextBox 8"/>
          <p:cNvSpPr>
            <a:spLocks noChangeArrowheads="1"/>
          </p:cNvSpPr>
          <p:nvPr/>
        </p:nvSpPr>
        <p:spPr bwMode="auto">
          <a:xfrm>
            <a:off x="1638632" y="2956299"/>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7920" dirty="0" smtClean="0">
                <a:solidFill>
                  <a:srgbClr val="FFFFFF"/>
                </a:solidFill>
                <a:latin typeface="微软雅黑" pitchFamily="34" charset="-122"/>
                <a:ea typeface="微软雅黑" pitchFamily="34" charset="-122"/>
                <a:sym typeface="微软雅黑" pitchFamily="34" charset="-122"/>
              </a:rPr>
              <a:t>展</a:t>
            </a:r>
            <a:endParaRPr lang="zh-CN" altLang="en-US" sz="7920" dirty="0">
              <a:solidFill>
                <a:srgbClr val="FFFFFF"/>
              </a:solidFill>
              <a:latin typeface="微软雅黑" pitchFamily="34" charset="-122"/>
              <a:ea typeface="微软雅黑" pitchFamily="34" charset="-122"/>
              <a:sym typeface="微软雅黑" pitchFamily="34" charset="-122"/>
            </a:endParaRPr>
          </a:p>
        </p:txBody>
      </p:sp>
      <p:sp>
        <p:nvSpPr>
          <p:cNvPr id="12296" name="TextBox 9"/>
          <p:cNvSpPr>
            <a:spLocks noChangeArrowheads="1"/>
          </p:cNvSpPr>
          <p:nvPr/>
        </p:nvSpPr>
        <p:spPr bwMode="auto">
          <a:xfrm>
            <a:off x="2848307" y="2177155"/>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9600" dirty="0" smtClean="0">
                <a:solidFill>
                  <a:srgbClr val="FFFFFF"/>
                </a:solidFill>
                <a:latin typeface="微软雅黑" pitchFamily="34" charset="-122"/>
                <a:ea typeface="微软雅黑" pitchFamily="34" charset="-122"/>
                <a:sym typeface="微软雅黑" pitchFamily="34" charset="-122"/>
              </a:rPr>
              <a:t>望</a:t>
            </a:r>
            <a:endParaRPr lang="zh-CN" altLang="en-US" sz="9600" dirty="0">
              <a:solidFill>
                <a:srgbClr val="FFFFFF"/>
              </a:solidFill>
              <a:latin typeface="微软雅黑" pitchFamily="34" charset="-122"/>
              <a:ea typeface="微软雅黑" pitchFamily="34" charset="-122"/>
              <a:sym typeface="微软雅黑" pitchFamily="34" charset="-122"/>
            </a:endParaRPr>
          </a:p>
        </p:txBody>
      </p:sp>
      <p:sp>
        <p:nvSpPr>
          <p:cNvPr id="12297" name="TextBox 10"/>
          <p:cNvSpPr>
            <a:spLocks noChangeArrowheads="1"/>
          </p:cNvSpPr>
          <p:nvPr/>
        </p:nvSpPr>
        <p:spPr bwMode="auto">
          <a:xfrm>
            <a:off x="2926413" y="3666917"/>
            <a:ext cx="274701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en-US" altLang="zh-CN" sz="2880" dirty="0" smtClean="0">
                <a:solidFill>
                  <a:srgbClr val="FFFFFF"/>
                </a:solidFill>
                <a:sym typeface="Calibri" pitchFamily="34" charset="0"/>
              </a:rPr>
              <a:t> </a:t>
            </a:r>
            <a:r>
              <a:rPr lang="en-US" altLang="zh-CN" sz="2880" dirty="0">
                <a:solidFill>
                  <a:srgbClr val="FFFFFF"/>
                </a:solidFill>
                <a:sym typeface="Calibri" pitchFamily="34" charset="0"/>
              </a:rPr>
              <a:t>way</a:t>
            </a:r>
          </a:p>
        </p:txBody>
      </p:sp>
      <p:sp>
        <p:nvSpPr>
          <p:cNvPr id="12316" name="椭圆 27"/>
          <p:cNvSpPr>
            <a:spLocks noChangeArrowheads="1"/>
          </p:cNvSpPr>
          <p:nvPr/>
        </p:nvSpPr>
        <p:spPr bwMode="auto">
          <a:xfrm>
            <a:off x="-5572126" y="-2240053"/>
            <a:ext cx="11144251" cy="11140440"/>
          </a:xfrm>
          <a:prstGeom prst="ellipse">
            <a:avLst/>
          </a:prstGeom>
          <a:noFill/>
          <a:ln w="1905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8" name="矩形 7"/>
          <p:cNvSpPr/>
          <p:nvPr/>
        </p:nvSpPr>
        <p:spPr>
          <a:xfrm>
            <a:off x="6009321" y="2088022"/>
            <a:ext cx="6096000" cy="4093428"/>
          </a:xfrm>
          <a:prstGeom prst="rect">
            <a:avLst/>
          </a:prstGeom>
        </p:spPr>
        <p:txBody>
          <a:bodyPr>
            <a:spAutoFit/>
          </a:bodyPr>
          <a:lstStyle/>
          <a:p>
            <a:r>
              <a:rPr lang="zh-CN" altLang="en-US" sz="2000" dirty="0" smtClean="0">
                <a:solidFill>
                  <a:srgbClr val="FFFFFF"/>
                </a:solidFill>
              </a:rPr>
              <a:t>未来</a:t>
            </a:r>
            <a:r>
              <a:rPr lang="zh-CN" altLang="en-US" sz="2000" dirty="0">
                <a:solidFill>
                  <a:srgbClr val="FFFFFF"/>
                </a:solidFill>
              </a:rPr>
              <a:t>几年，随着居民生活水平提高、中国制造业的快速发展和对外贸易持续增长，中国质量检验检测市场仍将保持较快增长，全国质量检验检测市场规模于**年将达到</a:t>
            </a:r>
            <a:r>
              <a:rPr lang="en-US" altLang="zh-CN" sz="2000" dirty="0">
                <a:solidFill>
                  <a:srgbClr val="FFFFFF"/>
                </a:solidFill>
              </a:rPr>
              <a:t>2105</a:t>
            </a:r>
            <a:r>
              <a:rPr lang="zh-CN" altLang="en-US" sz="2000" dirty="0">
                <a:solidFill>
                  <a:srgbClr val="FFFFFF"/>
                </a:solidFill>
              </a:rPr>
              <a:t>亿元，整体复合增长率达到</a:t>
            </a:r>
            <a:r>
              <a:rPr lang="en-US" altLang="zh-CN" sz="2000" dirty="0">
                <a:solidFill>
                  <a:srgbClr val="FFFFFF"/>
                </a:solidFill>
              </a:rPr>
              <a:t>16%</a:t>
            </a:r>
            <a:r>
              <a:rPr lang="zh-CN" altLang="en-US" sz="2000" dirty="0">
                <a:solidFill>
                  <a:srgbClr val="FFFFFF"/>
                </a:solidFill>
              </a:rPr>
              <a:t>。其中民营检测机构增长速度最快，超过</a:t>
            </a:r>
            <a:r>
              <a:rPr lang="en-US" altLang="zh-CN" sz="2000" dirty="0">
                <a:solidFill>
                  <a:srgbClr val="FFFFFF"/>
                </a:solidFill>
              </a:rPr>
              <a:t>13%</a:t>
            </a:r>
            <a:r>
              <a:rPr lang="zh-CN" altLang="en-US" sz="2000" dirty="0">
                <a:solidFill>
                  <a:srgbClr val="FFFFFF"/>
                </a:solidFill>
              </a:rPr>
              <a:t>；外资检测机构次之，增长速度在</a:t>
            </a:r>
            <a:r>
              <a:rPr lang="en-US" altLang="zh-CN" sz="2000" dirty="0">
                <a:solidFill>
                  <a:srgbClr val="FFFFFF"/>
                </a:solidFill>
              </a:rPr>
              <a:t>10%</a:t>
            </a:r>
            <a:r>
              <a:rPr lang="zh-CN" altLang="en-US" sz="2000" dirty="0">
                <a:solidFill>
                  <a:srgbClr val="FFFFFF"/>
                </a:solidFill>
              </a:rPr>
              <a:t>以上；国有检测机构增长速度较慢，维持在</a:t>
            </a:r>
            <a:r>
              <a:rPr lang="en-US" altLang="zh-CN" sz="2000" dirty="0">
                <a:solidFill>
                  <a:srgbClr val="FFFFFF"/>
                </a:solidFill>
              </a:rPr>
              <a:t>7%</a:t>
            </a:r>
            <a:r>
              <a:rPr lang="zh-CN" altLang="en-US" sz="2000" dirty="0">
                <a:solidFill>
                  <a:srgbClr val="FFFFFF"/>
                </a:solidFill>
              </a:rPr>
              <a:t>左右。另外，随着消费者对产品质量意识的不断提升，消费者越来越多地注重产品的安全、环保、可靠、耐用等方面要求。消费品制造商为满足市场需求，相应地会对自身产品在各方面的性能检测指标提供给零售商或消费者，并同时对其上游供应商提出更多的各项指标检测方面的要求，推动了消费品检测需求上升。</a:t>
            </a:r>
          </a:p>
        </p:txBody>
      </p:sp>
    </p:spTree>
    <p:extLst>
      <p:ext uri="{BB962C8B-B14F-4D97-AF65-F5344CB8AC3E}">
        <p14:creationId xmlns:p14="http://schemas.microsoft.com/office/powerpoint/2010/main" val="6160828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296"/>
                                        </p:tgtEl>
                                        <p:attrNameLst>
                                          <p:attrName>style.visibility</p:attrName>
                                        </p:attrNameLst>
                                      </p:cBhvr>
                                      <p:to>
                                        <p:strVal val="visible"/>
                                      </p:to>
                                    </p:set>
                                    <p:animEffect>
                                      <p:cBhvr>
                                        <p:cTn id="7" dur="1000"/>
                                        <p:tgtEl>
                                          <p:spTgt spid="12296"/>
                                        </p:tgtEl>
                                      </p:cBhvr>
                                    </p:animEffect>
                                    <p:anim calcmode="lin" valueType="num">
                                      <p:cBhvr>
                                        <p:cTn id="8" dur="1000" fill="hold"/>
                                        <p:tgtEl>
                                          <p:spTgt spid="12296"/>
                                        </p:tgtEl>
                                        <p:attrNameLst>
                                          <p:attrName>ppt_x</p:attrName>
                                        </p:attrNameLst>
                                      </p:cBhvr>
                                      <p:tavLst>
                                        <p:tav tm="0">
                                          <p:val>
                                            <p:strVal val="#ppt_x"/>
                                          </p:val>
                                        </p:tav>
                                        <p:tav tm="100000">
                                          <p:val>
                                            <p:strVal val="#ppt_x"/>
                                          </p:val>
                                        </p:tav>
                                      </p:tavLst>
                                    </p:anim>
                                    <p:anim calcmode="lin" valueType="num">
                                      <p:cBhvr>
                                        <p:cTn id="9" dur="1000" fill="hold"/>
                                        <p:tgtEl>
                                          <p:spTgt spid="1229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12297"/>
                                        </p:tgtEl>
                                        <p:attrNameLst>
                                          <p:attrName>style.visibility</p:attrName>
                                        </p:attrNameLst>
                                      </p:cBhvr>
                                      <p:to>
                                        <p:strVal val="visible"/>
                                      </p:to>
                                    </p:set>
                                    <p:anim calcmode="lin" valueType="num">
                                      <p:cBhvr>
                                        <p:cTn id="13" dur="500" fill="hold"/>
                                        <p:tgtEl>
                                          <p:spTgt spid="12297"/>
                                        </p:tgtEl>
                                        <p:attrNameLst>
                                          <p:attrName>ppt_x</p:attrName>
                                        </p:attrNameLst>
                                      </p:cBhvr>
                                      <p:tavLst>
                                        <p:tav tm="0">
                                          <p:val>
                                            <p:strVal val="1+#ppt_w/2"/>
                                          </p:val>
                                        </p:tav>
                                        <p:tav tm="100000">
                                          <p:val>
                                            <p:strVal val="#ppt_x"/>
                                          </p:val>
                                        </p:tav>
                                      </p:tavLst>
                                    </p:anim>
                                    <p:anim calcmode="lin" valueType="num">
                                      <p:cBhvr>
                                        <p:cTn id="14" dur="500" fill="hold"/>
                                        <p:tgtEl>
                                          <p:spTgt spid="12297"/>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12316"/>
                                        </p:tgtEl>
                                        <p:attrNameLst>
                                          <p:attrName>style.visibility</p:attrName>
                                        </p:attrNameLst>
                                      </p:cBhvr>
                                      <p:to>
                                        <p:strVal val="visible"/>
                                      </p:to>
                                    </p:set>
                                    <p:animEffect>
                                      <p:cBhvr>
                                        <p:cTn id="18" dur="500"/>
                                        <p:tgtEl>
                                          <p:spTgt spid="12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bldLvl="0" autoUpdateAnimBg="0"/>
      <p:bldP spid="12297" grpId="0" bldLvl="0" autoUpdateAnimBg="0"/>
      <p:bldP spid="12316"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矩形 4"/>
          <p:cNvSpPr>
            <a:spLocks noChangeArrowheads="1"/>
          </p:cNvSpPr>
          <p:nvPr/>
        </p:nvSpPr>
        <p:spPr bwMode="auto">
          <a:xfrm>
            <a:off x="1600940" y="1503237"/>
            <a:ext cx="93344" cy="33528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0244" name="矩形 5"/>
          <p:cNvSpPr>
            <a:spLocks noChangeArrowheads="1"/>
          </p:cNvSpPr>
          <p:nvPr/>
        </p:nvSpPr>
        <p:spPr bwMode="auto">
          <a:xfrm>
            <a:off x="1728574" y="1503237"/>
            <a:ext cx="91440" cy="3352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0245" name="矩形 6"/>
          <p:cNvSpPr>
            <a:spLocks noChangeArrowheads="1"/>
          </p:cNvSpPr>
          <p:nvPr/>
        </p:nvSpPr>
        <p:spPr bwMode="auto">
          <a:xfrm>
            <a:off x="1854304" y="1503237"/>
            <a:ext cx="93346" cy="33528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0246" name="矩形 7"/>
          <p:cNvSpPr>
            <a:spLocks noChangeArrowheads="1"/>
          </p:cNvSpPr>
          <p:nvPr/>
        </p:nvSpPr>
        <p:spPr bwMode="auto">
          <a:xfrm>
            <a:off x="1980034" y="1503237"/>
            <a:ext cx="93346" cy="33528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10247" name="TextBox 8"/>
          <p:cNvSpPr>
            <a:spLocks noChangeArrowheads="1"/>
          </p:cNvSpPr>
          <p:nvPr/>
        </p:nvSpPr>
        <p:spPr bwMode="auto">
          <a:xfrm>
            <a:off x="1210481" y="1838517"/>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7920" dirty="0" smtClean="0">
                <a:solidFill>
                  <a:schemeClr val="accent1"/>
                </a:solidFill>
                <a:latin typeface="微软雅黑" pitchFamily="34" charset="-122"/>
                <a:ea typeface="微软雅黑" pitchFamily="34" charset="-122"/>
                <a:sym typeface="微软雅黑" pitchFamily="34" charset="-122"/>
              </a:rPr>
              <a:t>采</a:t>
            </a:r>
            <a:endParaRPr lang="zh-CN" altLang="en-US" sz="7920" dirty="0">
              <a:solidFill>
                <a:schemeClr val="accent1"/>
              </a:solidFill>
              <a:latin typeface="微软雅黑" pitchFamily="34" charset="-122"/>
              <a:ea typeface="微软雅黑" pitchFamily="34" charset="-122"/>
              <a:sym typeface="微软雅黑" pitchFamily="34" charset="-122"/>
            </a:endParaRPr>
          </a:p>
        </p:txBody>
      </p:sp>
      <p:sp>
        <p:nvSpPr>
          <p:cNvPr id="10248" name="TextBox 9"/>
          <p:cNvSpPr>
            <a:spLocks noChangeArrowheads="1"/>
          </p:cNvSpPr>
          <p:nvPr/>
        </p:nvSpPr>
        <p:spPr bwMode="auto">
          <a:xfrm>
            <a:off x="2420155" y="1057467"/>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9600" dirty="0" smtClean="0">
                <a:solidFill>
                  <a:schemeClr val="bg2"/>
                </a:solidFill>
                <a:latin typeface="微软雅黑" pitchFamily="34" charset="-122"/>
                <a:ea typeface="微软雅黑" pitchFamily="34" charset="-122"/>
                <a:sym typeface="微软雅黑" pitchFamily="34" charset="-122"/>
              </a:rPr>
              <a:t>访</a:t>
            </a:r>
            <a:endParaRPr lang="zh-CN" altLang="en-US" sz="9600" dirty="0">
              <a:solidFill>
                <a:schemeClr val="bg2"/>
              </a:solidFill>
              <a:latin typeface="微软雅黑" pitchFamily="34" charset="-122"/>
              <a:ea typeface="微软雅黑" pitchFamily="34" charset="-122"/>
              <a:sym typeface="微软雅黑" pitchFamily="34" charset="-122"/>
            </a:endParaRPr>
          </a:p>
        </p:txBody>
      </p:sp>
      <p:sp>
        <p:nvSpPr>
          <p:cNvPr id="10249" name="TextBox 10"/>
          <p:cNvSpPr>
            <a:spLocks noChangeArrowheads="1"/>
          </p:cNvSpPr>
          <p:nvPr/>
        </p:nvSpPr>
        <p:spPr bwMode="auto">
          <a:xfrm>
            <a:off x="2448731" y="2544710"/>
            <a:ext cx="205359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pPr>
            <a:r>
              <a:rPr lang="en-US" altLang="zh-CN" sz="2880" dirty="0" smtClean="0">
                <a:solidFill>
                  <a:schemeClr val="accent2"/>
                </a:solidFill>
                <a:latin typeface="Calibri" pitchFamily="34" charset="0"/>
                <a:sym typeface="Calibri" pitchFamily="34" charset="0"/>
              </a:rPr>
              <a:t>photos</a:t>
            </a:r>
            <a:endParaRPr lang="en-US" altLang="zh-CN" sz="2880" dirty="0">
              <a:solidFill>
                <a:schemeClr val="accent2"/>
              </a:solidFill>
              <a:latin typeface="Calibri" pitchFamily="34" charset="0"/>
              <a:sym typeface="Calibri" pitchFamily="34" charset="0"/>
            </a:endParaRPr>
          </a:p>
        </p:txBody>
      </p:sp>
      <p:grpSp>
        <p:nvGrpSpPr>
          <p:cNvPr id="2" name="Group 10"/>
          <p:cNvGrpSpPr>
            <a:grpSpLocks/>
          </p:cNvGrpSpPr>
          <p:nvPr/>
        </p:nvGrpSpPr>
        <p:grpSpPr bwMode="auto">
          <a:xfrm rot="-1140000">
            <a:off x="7739773" y="797954"/>
            <a:ext cx="3766403" cy="2690934"/>
            <a:chOff x="0" y="0"/>
            <a:chExt cx="4082" cy="2721"/>
          </a:xfrm>
        </p:grpSpPr>
        <p:sp>
          <p:nvSpPr>
            <p:cNvPr id="7187" name="Rectangle 11"/>
            <p:cNvSpPr>
              <a:spLocks noChangeArrowheads="1"/>
            </p:cNvSpPr>
            <p:nvPr/>
          </p:nvSpPr>
          <p:spPr bwMode="auto">
            <a:xfrm>
              <a:off x="0" y="0"/>
              <a:ext cx="4082" cy="2721"/>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buFont typeface="Arial" pitchFamily="34" charset="0"/>
                <a:buNone/>
              </a:pPr>
              <a:endParaRPr lang="zh-CN" altLang="en-US" sz="2160">
                <a:solidFill>
                  <a:schemeClr val="bg1"/>
                </a:solidFill>
              </a:endParaRPr>
            </a:p>
          </p:txBody>
        </p:sp>
        <p:sp>
          <p:nvSpPr>
            <p:cNvPr id="7188" name="Rectangle 12"/>
            <p:cNvSpPr>
              <a:spLocks noChangeArrowheads="1"/>
            </p:cNvSpPr>
            <p:nvPr/>
          </p:nvSpPr>
          <p:spPr bwMode="auto">
            <a:xfrm>
              <a:off x="227" y="217"/>
              <a:ext cx="3628" cy="193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108204" tIns="56388" rIns="108204" bIns="56388" anchor="ctr"/>
            <a:lstStyle/>
            <a:p>
              <a:pPr algn="ctr">
                <a:buFont typeface="Arial" pitchFamily="34" charset="0"/>
                <a:buNone/>
              </a:pPr>
              <a:endParaRPr lang="zh-CN" altLang="en-US" sz="1920" dirty="0">
                <a:solidFill>
                  <a:schemeClr val="bg1"/>
                </a:solidFill>
                <a:ea typeface="微软雅黑" pitchFamily="34" charset="-122"/>
              </a:endParaRPr>
            </a:p>
          </p:txBody>
        </p:sp>
      </p:grpSp>
      <p:grpSp>
        <p:nvGrpSpPr>
          <p:cNvPr id="3" name="Group 14"/>
          <p:cNvGrpSpPr>
            <a:grpSpLocks/>
          </p:cNvGrpSpPr>
          <p:nvPr/>
        </p:nvGrpSpPr>
        <p:grpSpPr bwMode="auto">
          <a:xfrm>
            <a:off x="2891885" y="3333320"/>
            <a:ext cx="4512447" cy="3253871"/>
            <a:chOff x="0" y="0"/>
            <a:chExt cx="3008" cy="2005"/>
          </a:xfrm>
        </p:grpSpPr>
        <p:sp>
          <p:nvSpPr>
            <p:cNvPr id="7184" name="Rectangle 15"/>
            <p:cNvSpPr>
              <a:spLocks noChangeArrowheads="1"/>
            </p:cNvSpPr>
            <p:nvPr/>
          </p:nvSpPr>
          <p:spPr bwMode="auto">
            <a:xfrm>
              <a:off x="0" y="0"/>
              <a:ext cx="3008" cy="200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buFont typeface="Arial" pitchFamily="34" charset="0"/>
                <a:buNone/>
              </a:pPr>
              <a:endParaRPr lang="zh-CN" altLang="en-US" sz="2160">
                <a:solidFill>
                  <a:schemeClr val="bg1"/>
                </a:solidFill>
              </a:endParaRPr>
            </a:p>
          </p:txBody>
        </p:sp>
        <p:sp>
          <p:nvSpPr>
            <p:cNvPr id="7185" name="Rectangle 16"/>
            <p:cNvSpPr>
              <a:spLocks noChangeArrowheads="1"/>
            </p:cNvSpPr>
            <p:nvPr/>
          </p:nvSpPr>
          <p:spPr bwMode="auto">
            <a:xfrm>
              <a:off x="167" y="159"/>
              <a:ext cx="2673" cy="142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108204" tIns="56388" rIns="108204" bIns="56388" anchor="ctr"/>
            <a:lstStyle/>
            <a:p>
              <a:pPr algn="ctr">
                <a:buFont typeface="Arial" pitchFamily="34" charset="0"/>
                <a:buNone/>
              </a:pPr>
              <a:endParaRPr lang="zh-CN" altLang="en-US" sz="1440" dirty="0">
                <a:solidFill>
                  <a:schemeClr val="bg1"/>
                </a:solidFill>
                <a:ea typeface="微软雅黑" pitchFamily="34" charset="-122"/>
              </a:endParaRPr>
            </a:p>
          </p:txBody>
        </p:sp>
      </p:gr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27930">
            <a:off x="8123744" y="1167784"/>
            <a:ext cx="2885449" cy="162306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389" y="3748660"/>
            <a:ext cx="3695937" cy="2075115"/>
          </a:xfrm>
          <a:prstGeom prst="rect">
            <a:avLst/>
          </a:prstGeom>
        </p:spPr>
      </p:pic>
    </p:spTree>
    <p:extLst>
      <p:ext uri="{BB962C8B-B14F-4D97-AF65-F5344CB8AC3E}">
        <p14:creationId xmlns:p14="http://schemas.microsoft.com/office/powerpoint/2010/main" val="265740959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p:cTn id="7" dur="500" fill="hold"/>
                                        <p:tgtEl>
                                          <p:spTgt spid="10246"/>
                                        </p:tgtEl>
                                        <p:attrNameLst>
                                          <p:attrName>ppt_x</p:attrName>
                                        </p:attrNameLst>
                                      </p:cBhvr>
                                      <p:tavLst>
                                        <p:tav tm="0">
                                          <p:val>
                                            <p:strVal val="0-#ppt_w/2"/>
                                          </p:val>
                                        </p:tav>
                                        <p:tav tm="100000">
                                          <p:val>
                                            <p:strVal val="#ppt_x"/>
                                          </p:val>
                                        </p:tav>
                                      </p:tavLst>
                                    </p:anim>
                                    <p:anim calcmode="lin" valueType="num">
                                      <p:cBhvr>
                                        <p:cTn id="8" dur="500" fill="hold"/>
                                        <p:tgtEl>
                                          <p:spTgt spid="1024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0245"/>
                                        </p:tgtEl>
                                        <p:attrNameLst>
                                          <p:attrName>style.visibility</p:attrName>
                                        </p:attrNameLst>
                                      </p:cBhvr>
                                      <p:to>
                                        <p:strVal val="visible"/>
                                      </p:to>
                                    </p:set>
                                    <p:anim calcmode="lin" valueType="num">
                                      <p:cBhvr>
                                        <p:cTn id="11" dur="500" fill="hold"/>
                                        <p:tgtEl>
                                          <p:spTgt spid="10245"/>
                                        </p:tgtEl>
                                        <p:attrNameLst>
                                          <p:attrName>ppt_x</p:attrName>
                                        </p:attrNameLst>
                                      </p:cBhvr>
                                      <p:tavLst>
                                        <p:tav tm="0">
                                          <p:val>
                                            <p:strVal val="0-#ppt_w/2"/>
                                          </p:val>
                                        </p:tav>
                                        <p:tav tm="100000">
                                          <p:val>
                                            <p:strVal val="#ppt_x"/>
                                          </p:val>
                                        </p:tav>
                                      </p:tavLst>
                                    </p:anim>
                                    <p:anim calcmode="lin" valueType="num">
                                      <p:cBhvr>
                                        <p:cTn id="12" dur="500" fill="hold"/>
                                        <p:tgtEl>
                                          <p:spTgt spid="1024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0244"/>
                                        </p:tgtEl>
                                        <p:attrNameLst>
                                          <p:attrName>style.visibility</p:attrName>
                                        </p:attrNameLst>
                                      </p:cBhvr>
                                      <p:to>
                                        <p:strVal val="visible"/>
                                      </p:to>
                                    </p:set>
                                    <p:anim calcmode="lin" valueType="num">
                                      <p:cBhvr>
                                        <p:cTn id="15" dur="500" fill="hold"/>
                                        <p:tgtEl>
                                          <p:spTgt spid="10244"/>
                                        </p:tgtEl>
                                        <p:attrNameLst>
                                          <p:attrName>ppt_x</p:attrName>
                                        </p:attrNameLst>
                                      </p:cBhvr>
                                      <p:tavLst>
                                        <p:tav tm="0">
                                          <p:val>
                                            <p:strVal val="0-#ppt_w/2"/>
                                          </p:val>
                                        </p:tav>
                                        <p:tav tm="100000">
                                          <p:val>
                                            <p:strVal val="#ppt_x"/>
                                          </p:val>
                                        </p:tav>
                                      </p:tavLst>
                                    </p:anim>
                                    <p:anim calcmode="lin" valueType="num">
                                      <p:cBhvr>
                                        <p:cTn id="16" dur="500" fill="hold"/>
                                        <p:tgtEl>
                                          <p:spTgt spid="1024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0243"/>
                                        </p:tgtEl>
                                        <p:attrNameLst>
                                          <p:attrName>style.visibility</p:attrName>
                                        </p:attrNameLst>
                                      </p:cBhvr>
                                      <p:to>
                                        <p:strVal val="visible"/>
                                      </p:to>
                                    </p:set>
                                    <p:anim calcmode="lin" valueType="num">
                                      <p:cBhvr>
                                        <p:cTn id="19" dur="500" fill="hold"/>
                                        <p:tgtEl>
                                          <p:spTgt spid="10243"/>
                                        </p:tgtEl>
                                        <p:attrNameLst>
                                          <p:attrName>ppt_x</p:attrName>
                                        </p:attrNameLst>
                                      </p:cBhvr>
                                      <p:tavLst>
                                        <p:tav tm="0">
                                          <p:val>
                                            <p:strVal val="0-#ppt_w/2"/>
                                          </p:val>
                                        </p:tav>
                                        <p:tav tm="100000">
                                          <p:val>
                                            <p:strVal val="#ppt_x"/>
                                          </p:val>
                                        </p:tav>
                                      </p:tavLst>
                                    </p:anim>
                                    <p:anim calcmode="lin" valueType="num">
                                      <p:cBhvr>
                                        <p:cTn id="20" dur="500" fill="hold"/>
                                        <p:tgtEl>
                                          <p:spTgt spid="10243"/>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800"/>
                            </p:stCondLst>
                            <p:childTnLst>
                              <p:par>
                                <p:cTn id="22" presetID="42" presetClass="entr" presetSubtype="0" fill="hold" grpId="0" nodeType="afterEffect">
                                  <p:stCondLst>
                                    <p:cond delay="0"/>
                                  </p:stCondLst>
                                  <p:childTnLst>
                                    <p:set>
                                      <p:cBhvr>
                                        <p:cTn id="23" dur="1" fill="hold">
                                          <p:stCondLst>
                                            <p:cond delay="0"/>
                                          </p:stCondLst>
                                        </p:cTn>
                                        <p:tgtEl>
                                          <p:spTgt spid="10247"/>
                                        </p:tgtEl>
                                        <p:attrNameLst>
                                          <p:attrName>style.visibility</p:attrName>
                                        </p:attrNameLst>
                                      </p:cBhvr>
                                      <p:to>
                                        <p:strVal val="visible"/>
                                      </p:to>
                                    </p:set>
                                    <p:animEffect>
                                      <p:cBhvr>
                                        <p:cTn id="24" dur="1000"/>
                                        <p:tgtEl>
                                          <p:spTgt spid="10247"/>
                                        </p:tgtEl>
                                      </p:cBhvr>
                                    </p:animEffect>
                                    <p:anim calcmode="lin" valueType="num">
                                      <p:cBhvr>
                                        <p:cTn id="25" dur="1000" fill="hold"/>
                                        <p:tgtEl>
                                          <p:spTgt spid="10247"/>
                                        </p:tgtEl>
                                        <p:attrNameLst>
                                          <p:attrName>ppt_x</p:attrName>
                                        </p:attrNameLst>
                                      </p:cBhvr>
                                      <p:tavLst>
                                        <p:tav tm="0">
                                          <p:val>
                                            <p:strVal val="#ppt_x"/>
                                          </p:val>
                                        </p:tav>
                                        <p:tav tm="100000">
                                          <p:val>
                                            <p:strVal val="#ppt_x"/>
                                          </p:val>
                                        </p:tav>
                                      </p:tavLst>
                                    </p:anim>
                                    <p:anim calcmode="lin" valueType="num">
                                      <p:cBhvr>
                                        <p:cTn id="26" dur="1000" fill="hold"/>
                                        <p:tgtEl>
                                          <p:spTgt spid="1024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0248"/>
                                        </p:tgtEl>
                                        <p:attrNameLst>
                                          <p:attrName>style.visibility</p:attrName>
                                        </p:attrNameLst>
                                      </p:cBhvr>
                                      <p:to>
                                        <p:strVal val="visible"/>
                                      </p:to>
                                    </p:set>
                                    <p:animEffect>
                                      <p:cBhvr>
                                        <p:cTn id="29" dur="1000"/>
                                        <p:tgtEl>
                                          <p:spTgt spid="10248"/>
                                        </p:tgtEl>
                                      </p:cBhvr>
                                    </p:animEffect>
                                    <p:anim calcmode="lin" valueType="num">
                                      <p:cBhvr>
                                        <p:cTn id="30" dur="1000" fill="hold"/>
                                        <p:tgtEl>
                                          <p:spTgt spid="10248"/>
                                        </p:tgtEl>
                                        <p:attrNameLst>
                                          <p:attrName>ppt_x</p:attrName>
                                        </p:attrNameLst>
                                      </p:cBhvr>
                                      <p:tavLst>
                                        <p:tav tm="0">
                                          <p:val>
                                            <p:strVal val="#ppt_x"/>
                                          </p:val>
                                        </p:tav>
                                        <p:tav tm="100000">
                                          <p:val>
                                            <p:strVal val="#ppt_x"/>
                                          </p:val>
                                        </p:tav>
                                      </p:tavLst>
                                    </p:anim>
                                    <p:anim calcmode="lin" valueType="num">
                                      <p:cBhvr>
                                        <p:cTn id="31" dur="1000" fill="hold"/>
                                        <p:tgtEl>
                                          <p:spTgt spid="10248"/>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1800"/>
                            </p:stCondLst>
                            <p:childTnLst>
                              <p:par>
                                <p:cTn id="33" presetID="2" presetClass="entr" presetSubtype="2" fill="hold" grpId="0" nodeType="afterEffect">
                                  <p:stCondLst>
                                    <p:cond delay="0"/>
                                  </p:stCondLst>
                                  <p:childTnLst>
                                    <p:set>
                                      <p:cBhvr>
                                        <p:cTn id="34" dur="1" fill="hold">
                                          <p:stCondLst>
                                            <p:cond delay="0"/>
                                          </p:stCondLst>
                                        </p:cTn>
                                        <p:tgtEl>
                                          <p:spTgt spid="10249"/>
                                        </p:tgtEl>
                                        <p:attrNameLst>
                                          <p:attrName>style.visibility</p:attrName>
                                        </p:attrNameLst>
                                      </p:cBhvr>
                                      <p:to>
                                        <p:strVal val="visible"/>
                                      </p:to>
                                    </p:set>
                                    <p:anim calcmode="lin" valueType="num">
                                      <p:cBhvr>
                                        <p:cTn id="35" dur="500" fill="hold"/>
                                        <p:tgtEl>
                                          <p:spTgt spid="10249"/>
                                        </p:tgtEl>
                                        <p:attrNameLst>
                                          <p:attrName>ppt_x</p:attrName>
                                        </p:attrNameLst>
                                      </p:cBhvr>
                                      <p:tavLst>
                                        <p:tav tm="0">
                                          <p:val>
                                            <p:strVal val="1+#ppt_w/2"/>
                                          </p:val>
                                        </p:tav>
                                        <p:tav tm="100000">
                                          <p:val>
                                            <p:strVal val="#ppt_x"/>
                                          </p:val>
                                        </p:tav>
                                      </p:tavLst>
                                    </p:anim>
                                    <p:anim calcmode="lin" valueType="num">
                                      <p:cBhvr>
                                        <p:cTn id="36" dur="500" fill="hold"/>
                                        <p:tgtEl>
                                          <p:spTgt spid="10249"/>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2300"/>
                            </p:stCondLst>
                            <p:childTnLst>
                              <p:par>
                                <p:cTn id="38" presetID="52"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Scale>
                                      <p:cBhvr>
                                        <p:cTn id="40"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1" dur="1000" decel="50000" fill="hold">
                                          <p:stCondLst>
                                            <p:cond delay="0"/>
                                          </p:stCondLst>
                                        </p:cTn>
                                        <p:tgtEl>
                                          <p:spTgt spid="2"/>
                                        </p:tgtEl>
                                        <p:attrNameLst>
                                          <p:attrName>ppt_x,ppt_y</p:attrName>
                                        </p:attrNameLst>
                                      </p:cBhvr>
                                      <p:rCtr x="0" y="0"/>
                                    </p:animMotion>
                                    <p:animEffect transition="in" filter="fade">
                                      <p:cBhvr>
                                        <p:cTn id="42" dur="1000"/>
                                        <p:tgtEl>
                                          <p:spTgt spid="2"/>
                                        </p:tgtEl>
                                      </p:cBhvr>
                                    </p:animEffect>
                                  </p:childTnLst>
                                </p:cTn>
                              </p:par>
                            </p:childTnLst>
                          </p:cTn>
                        </p:par>
                        <p:par>
                          <p:cTn id="43" fill="hold" nodeType="afterGroup">
                            <p:stCondLst>
                              <p:cond delay="3300"/>
                            </p:stCondLst>
                            <p:childTnLst>
                              <p:par>
                                <p:cTn id="44" presetID="3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800" decel="100000"/>
                                        <p:tgtEl>
                                          <p:spTgt spid="3"/>
                                        </p:tgtEl>
                                      </p:cBhvr>
                                    </p:animEffect>
                                    <p:anim calcmode="lin" valueType="num">
                                      <p:cBhvr>
                                        <p:cTn id="47" dur="800" decel="100000" fill="hold"/>
                                        <p:tgtEl>
                                          <p:spTgt spid="3"/>
                                        </p:tgtEl>
                                        <p:attrNameLst>
                                          <p:attrName>style.rotation</p:attrName>
                                        </p:attrNameLst>
                                      </p:cBhvr>
                                      <p:tavLst>
                                        <p:tav tm="0">
                                          <p:val>
                                            <p:fltVal val="-90"/>
                                          </p:val>
                                        </p:tav>
                                        <p:tav tm="100000">
                                          <p:val>
                                            <p:fltVal val="0"/>
                                          </p:val>
                                        </p:tav>
                                      </p:tavLst>
                                    </p:anim>
                                    <p:anim calcmode="lin" valueType="num">
                                      <p:cBhvr>
                                        <p:cTn id="48" dur="800" decel="100000" fill="hold"/>
                                        <p:tgtEl>
                                          <p:spTgt spid="3"/>
                                        </p:tgtEl>
                                        <p:attrNameLst>
                                          <p:attrName>ppt_x</p:attrName>
                                        </p:attrNameLst>
                                      </p:cBhvr>
                                      <p:tavLst>
                                        <p:tav tm="0">
                                          <p:val>
                                            <p:strVal val="#ppt_x+0.4"/>
                                          </p:val>
                                        </p:tav>
                                        <p:tav tm="100000">
                                          <p:val>
                                            <p:strVal val="#ppt_x-0.05"/>
                                          </p:val>
                                        </p:tav>
                                      </p:tavLst>
                                    </p:anim>
                                    <p:anim calcmode="lin" valueType="num">
                                      <p:cBhvr>
                                        <p:cTn id="49" dur="800" decel="100000" fill="hold"/>
                                        <p:tgtEl>
                                          <p:spTgt spid="3"/>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bldLvl="0" animBg="1" autoUpdateAnimBg="0"/>
      <p:bldP spid="10246" grpId="0" bldLvl="0" animBg="1" autoUpdateAnimBg="0"/>
      <p:bldP spid="10247" grpId="0" bldLvl="0" autoUpdateAnimBg="0"/>
      <p:bldP spid="10248" grpId="0" bldLvl="0" autoUpdateAnimBg="0"/>
      <p:bldP spid="10249"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9"/>
          <p:cNvSpPr>
            <a:spLocks noChangeArrowheads="1"/>
          </p:cNvSpPr>
          <p:nvPr/>
        </p:nvSpPr>
        <p:spPr bwMode="auto">
          <a:xfrm>
            <a:off x="5975656" y="6060542"/>
            <a:ext cx="180022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2880" dirty="0" smtClean="0">
                <a:solidFill>
                  <a:schemeClr val="accent2"/>
                </a:solidFill>
                <a:latin typeface="微软雅黑" pitchFamily="34" charset="-122"/>
                <a:ea typeface="微软雅黑" pitchFamily="34" charset="-122"/>
                <a:sym typeface="微软雅黑" pitchFamily="34" charset="-122"/>
              </a:rPr>
              <a:t>过程</a:t>
            </a:r>
            <a:endParaRPr lang="zh-CN" altLang="en-US" sz="2880" dirty="0">
              <a:solidFill>
                <a:schemeClr val="accent2"/>
              </a:solidFill>
              <a:latin typeface="微软雅黑" pitchFamily="34" charset="-122"/>
              <a:ea typeface="微软雅黑" pitchFamily="34" charset="-122"/>
              <a:sym typeface="微软雅黑" pitchFamily="34" charset="-122"/>
            </a:endParaRPr>
          </a:p>
        </p:txBody>
      </p:sp>
      <p:sp>
        <p:nvSpPr>
          <p:cNvPr id="7171" name="矩形 20"/>
          <p:cNvSpPr>
            <a:spLocks noChangeArrowheads="1"/>
          </p:cNvSpPr>
          <p:nvPr/>
        </p:nvSpPr>
        <p:spPr bwMode="auto">
          <a:xfrm>
            <a:off x="4666804" y="5023246"/>
            <a:ext cx="93344" cy="3333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7172" name="矩形 21"/>
          <p:cNvSpPr>
            <a:spLocks noChangeArrowheads="1"/>
          </p:cNvSpPr>
          <p:nvPr/>
        </p:nvSpPr>
        <p:spPr bwMode="auto">
          <a:xfrm>
            <a:off x="4794438" y="5023246"/>
            <a:ext cx="91440" cy="33337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7173" name="矩形 22"/>
          <p:cNvSpPr>
            <a:spLocks noChangeArrowheads="1"/>
          </p:cNvSpPr>
          <p:nvPr/>
        </p:nvSpPr>
        <p:spPr bwMode="auto">
          <a:xfrm>
            <a:off x="4920168" y="5023246"/>
            <a:ext cx="93346" cy="33337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7174" name="矩形 23"/>
          <p:cNvSpPr>
            <a:spLocks noChangeArrowheads="1"/>
          </p:cNvSpPr>
          <p:nvPr/>
        </p:nvSpPr>
        <p:spPr bwMode="auto">
          <a:xfrm>
            <a:off x="5045898" y="5023246"/>
            <a:ext cx="93346" cy="3333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7175" name="TextBox 24"/>
          <p:cNvSpPr>
            <a:spLocks noChangeArrowheads="1"/>
          </p:cNvSpPr>
          <p:nvPr/>
        </p:nvSpPr>
        <p:spPr bwMode="auto">
          <a:xfrm>
            <a:off x="5036822" y="5356620"/>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7920" dirty="0" smtClean="0">
                <a:solidFill>
                  <a:schemeClr val="accent1"/>
                </a:solidFill>
                <a:latin typeface="微软雅黑" pitchFamily="34" charset="-122"/>
                <a:ea typeface="微软雅黑" pitchFamily="34" charset="-122"/>
                <a:sym typeface="微软雅黑" pitchFamily="34" charset="-122"/>
              </a:rPr>
              <a:t>采</a:t>
            </a:r>
            <a:endParaRPr lang="zh-CN" altLang="en-US" sz="7920" dirty="0">
              <a:solidFill>
                <a:schemeClr val="accent1"/>
              </a:solidFill>
              <a:latin typeface="微软雅黑" pitchFamily="34" charset="-122"/>
              <a:ea typeface="微软雅黑" pitchFamily="34" charset="-122"/>
              <a:sym typeface="微软雅黑" pitchFamily="34" charset="-122"/>
            </a:endParaRPr>
          </a:p>
        </p:txBody>
      </p:sp>
      <p:sp>
        <p:nvSpPr>
          <p:cNvPr id="7176" name="TextBox 25"/>
          <p:cNvSpPr>
            <a:spLocks noChangeArrowheads="1"/>
          </p:cNvSpPr>
          <p:nvPr/>
        </p:nvSpPr>
        <p:spPr bwMode="auto">
          <a:xfrm>
            <a:off x="6246496" y="457938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9600" dirty="0" smtClean="0">
                <a:latin typeface="微软雅黑" pitchFamily="34" charset="-122"/>
                <a:ea typeface="微软雅黑" pitchFamily="34" charset="-122"/>
                <a:sym typeface="微软雅黑" pitchFamily="34" charset="-122"/>
              </a:rPr>
              <a:t>访</a:t>
            </a:r>
            <a:endParaRPr lang="zh-CN" altLang="en-US" sz="9600" dirty="0">
              <a:latin typeface="微软雅黑" pitchFamily="34" charset="-122"/>
              <a:ea typeface="微软雅黑" pitchFamily="34" charset="-122"/>
              <a:sym typeface="微软雅黑" pitchFamily="34" charset="-122"/>
            </a:endParaRPr>
          </a:p>
        </p:txBody>
      </p:sp>
      <p:sp>
        <p:nvSpPr>
          <p:cNvPr id="7178" name="椭圆 27"/>
          <p:cNvSpPr>
            <a:spLocks noChangeArrowheads="1"/>
          </p:cNvSpPr>
          <p:nvPr/>
        </p:nvSpPr>
        <p:spPr bwMode="auto">
          <a:xfrm>
            <a:off x="1237534" y="3848560"/>
            <a:ext cx="9993119" cy="9566048"/>
          </a:xfrm>
          <a:prstGeom prst="ellipse">
            <a:avLst/>
          </a:prstGeom>
          <a:noFill/>
          <a:ln w="19050">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useBgFill="1">
        <p:nvSpPr>
          <p:cNvPr id="7179" name="椭圆 36"/>
          <p:cNvSpPr>
            <a:spLocks noChangeArrowheads="1"/>
          </p:cNvSpPr>
          <p:nvPr/>
        </p:nvSpPr>
        <p:spPr bwMode="auto">
          <a:xfrm>
            <a:off x="2909946" y="3932167"/>
            <a:ext cx="1249680" cy="1247774"/>
          </a:xfrm>
          <a:prstGeom prst="ellipse">
            <a:avLst/>
          </a:prstGeom>
          <a:ln w="19050">
            <a:solidFill>
              <a:schemeClr val="bg1"/>
            </a:solidFill>
            <a:prstDash val="dash"/>
            <a:round/>
            <a:headEnd/>
            <a:tailEnd/>
          </a:ln>
        </p:spPr>
        <p:txBody>
          <a:bodyPr anchor="ctr"/>
          <a:lstStyle/>
          <a:p>
            <a:pPr algn="ctr">
              <a:buFont typeface="Arial" pitchFamily="34" charset="0"/>
              <a:buNone/>
            </a:pPr>
            <a:r>
              <a:rPr lang="en-US" altLang="zh-CN" sz="2400" dirty="0" smtClean="0">
                <a:solidFill>
                  <a:schemeClr val="bg1"/>
                </a:solidFill>
                <a:latin typeface="微软雅黑" pitchFamily="34" charset="-122"/>
                <a:ea typeface="微软雅黑" pitchFamily="34" charset="-122"/>
                <a:sym typeface="微软雅黑" pitchFamily="34" charset="-122"/>
              </a:rPr>
              <a:t>2</a:t>
            </a:r>
            <a:endParaRPr lang="zh-CN" altLang="en-US" sz="2400" dirty="0">
              <a:solidFill>
                <a:schemeClr val="bg1"/>
              </a:solidFill>
              <a:latin typeface="微软雅黑" pitchFamily="34" charset="-122"/>
              <a:ea typeface="微软雅黑" pitchFamily="34" charset="-122"/>
              <a:sym typeface="微软雅黑" pitchFamily="34" charset="-122"/>
            </a:endParaRPr>
          </a:p>
        </p:txBody>
      </p:sp>
      <p:sp>
        <p:nvSpPr>
          <p:cNvPr id="7180" name="TextBox 37"/>
          <p:cNvSpPr>
            <a:spLocks noChangeArrowheads="1"/>
          </p:cNvSpPr>
          <p:nvPr/>
        </p:nvSpPr>
        <p:spPr bwMode="auto">
          <a:xfrm>
            <a:off x="232738" y="2782475"/>
            <a:ext cx="2056098"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2160" dirty="0">
                <a:solidFill>
                  <a:schemeClr val="tx2"/>
                </a:solidFill>
                <a:latin typeface="微软雅黑" pitchFamily="34" charset="-122"/>
                <a:ea typeface="微软雅黑" pitchFamily="34" charset="-122"/>
                <a:sym typeface="微软雅黑" pitchFamily="34" charset="-122"/>
              </a:rPr>
              <a:t>请问学长现在主要从事什么工作呢，学长对现在的工作满意吗？那和你理想的工作有什么差距吗？</a:t>
            </a:r>
            <a:endParaRPr lang="en-US" altLang="zh-CN" sz="1680" dirty="0">
              <a:solidFill>
                <a:schemeClr val="accent2"/>
              </a:solidFill>
              <a:latin typeface="微软雅黑" pitchFamily="34" charset="-122"/>
              <a:ea typeface="微软雅黑" pitchFamily="34" charset="-122"/>
              <a:sym typeface="微软雅黑" pitchFamily="34" charset="-122"/>
            </a:endParaRPr>
          </a:p>
        </p:txBody>
      </p:sp>
      <p:sp useBgFill="1">
        <p:nvSpPr>
          <p:cNvPr id="7181" name="椭圆 39"/>
          <p:cNvSpPr>
            <a:spLocks noChangeArrowheads="1"/>
          </p:cNvSpPr>
          <p:nvPr/>
        </p:nvSpPr>
        <p:spPr bwMode="auto">
          <a:xfrm>
            <a:off x="4935857" y="3033473"/>
            <a:ext cx="1440180" cy="1440180"/>
          </a:xfrm>
          <a:prstGeom prst="ellipse">
            <a:avLst/>
          </a:prstGeom>
          <a:ln w="19050">
            <a:solidFill>
              <a:schemeClr val="bg1"/>
            </a:solidFill>
            <a:prstDash val="dash"/>
            <a:round/>
            <a:headEnd/>
            <a:tailEnd/>
          </a:ln>
        </p:spPr>
        <p:txBody>
          <a:bodyPr lIns="108204" tIns="56388" rIns="108204" bIns="56388" anchor="ctr"/>
          <a:lstStyle/>
          <a:p>
            <a:pPr algn="ctr">
              <a:buFont typeface="Arial" pitchFamily="34" charset="0"/>
              <a:buNone/>
            </a:pPr>
            <a:r>
              <a:rPr lang="en-US" altLang="zh-CN" sz="2400" dirty="0" smtClean="0">
                <a:solidFill>
                  <a:schemeClr val="bg1"/>
                </a:solidFill>
                <a:latin typeface="微软雅黑" pitchFamily="34" charset="-122"/>
                <a:ea typeface="微软雅黑" pitchFamily="34" charset="-122"/>
                <a:sym typeface="微软雅黑" pitchFamily="34" charset="-122"/>
              </a:rPr>
              <a:t>3</a:t>
            </a:r>
            <a:endParaRPr lang="zh-CN" altLang="en-US" sz="2400" dirty="0">
              <a:solidFill>
                <a:schemeClr val="bg1"/>
              </a:solidFill>
              <a:latin typeface="微软雅黑" pitchFamily="34" charset="-122"/>
              <a:ea typeface="微软雅黑" pitchFamily="34" charset="-122"/>
              <a:sym typeface="微软雅黑" pitchFamily="34" charset="-122"/>
            </a:endParaRPr>
          </a:p>
        </p:txBody>
      </p:sp>
      <p:sp>
        <p:nvSpPr>
          <p:cNvPr id="7182" name="TextBox 40"/>
          <p:cNvSpPr>
            <a:spLocks noChangeArrowheads="1"/>
          </p:cNvSpPr>
          <p:nvPr/>
        </p:nvSpPr>
        <p:spPr bwMode="auto">
          <a:xfrm>
            <a:off x="2587354" y="1999237"/>
            <a:ext cx="167865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2160" dirty="0">
                <a:solidFill>
                  <a:schemeClr val="bg2"/>
                </a:solidFill>
                <a:latin typeface="微软雅黑" pitchFamily="34" charset="-122"/>
                <a:ea typeface="微软雅黑" pitchFamily="34" charset="-122"/>
                <a:sym typeface="微软雅黑" pitchFamily="34" charset="-122"/>
              </a:rPr>
              <a:t>学长认为从事这个行业需要一些什么技能或者优势吗？</a:t>
            </a:r>
            <a:endParaRPr lang="en-US" altLang="zh-CN" sz="1680" dirty="0">
              <a:solidFill>
                <a:schemeClr val="accent2"/>
              </a:solidFill>
              <a:latin typeface="微软雅黑" pitchFamily="34" charset="-122"/>
              <a:ea typeface="微软雅黑" pitchFamily="34" charset="-122"/>
              <a:sym typeface="微软雅黑" pitchFamily="34" charset="-122"/>
            </a:endParaRPr>
          </a:p>
        </p:txBody>
      </p:sp>
      <p:sp useBgFill="1">
        <p:nvSpPr>
          <p:cNvPr id="7183" name="椭圆 41"/>
          <p:cNvSpPr>
            <a:spLocks noChangeArrowheads="1"/>
          </p:cNvSpPr>
          <p:nvPr/>
        </p:nvSpPr>
        <p:spPr bwMode="auto">
          <a:xfrm>
            <a:off x="7366193" y="3184002"/>
            <a:ext cx="1588770" cy="1588770"/>
          </a:xfrm>
          <a:prstGeom prst="ellipse">
            <a:avLst/>
          </a:prstGeom>
          <a:ln w="19050">
            <a:solidFill>
              <a:schemeClr val="bg1"/>
            </a:solidFill>
            <a:prstDash val="dash"/>
            <a:round/>
            <a:headEnd/>
            <a:tailEnd/>
          </a:ln>
        </p:spPr>
        <p:txBody>
          <a:bodyPr anchor="ctr"/>
          <a:lstStyle/>
          <a:p>
            <a:pPr algn="ctr">
              <a:buFont typeface="Arial" pitchFamily="34" charset="0"/>
              <a:buNone/>
            </a:pPr>
            <a:r>
              <a:rPr lang="en-US" altLang="zh-CN" sz="2400" dirty="0" smtClean="0">
                <a:solidFill>
                  <a:schemeClr val="bg1"/>
                </a:solidFill>
                <a:latin typeface="微软雅黑" pitchFamily="34" charset="-122"/>
                <a:ea typeface="微软雅黑" pitchFamily="34" charset="-122"/>
                <a:sym typeface="微软雅黑" pitchFamily="34" charset="-122"/>
              </a:rPr>
              <a:t>4</a:t>
            </a:r>
            <a:endParaRPr lang="zh-CN" altLang="en-US" sz="2400" dirty="0">
              <a:solidFill>
                <a:schemeClr val="bg1"/>
              </a:solidFill>
              <a:latin typeface="微软雅黑" pitchFamily="34" charset="-122"/>
              <a:ea typeface="微软雅黑" pitchFamily="34" charset="-122"/>
              <a:sym typeface="微软雅黑" pitchFamily="34" charset="-122"/>
            </a:endParaRPr>
          </a:p>
        </p:txBody>
      </p:sp>
      <p:sp>
        <p:nvSpPr>
          <p:cNvPr id="7184" name="TextBox 42"/>
          <p:cNvSpPr>
            <a:spLocks noChangeArrowheads="1"/>
          </p:cNvSpPr>
          <p:nvPr/>
        </p:nvSpPr>
        <p:spPr bwMode="auto">
          <a:xfrm>
            <a:off x="4666804" y="508622"/>
            <a:ext cx="2373963"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2160" dirty="0" smtClean="0">
                <a:solidFill>
                  <a:schemeClr val="accent1"/>
                </a:solidFill>
                <a:latin typeface="微软雅黑" pitchFamily="34" charset="-122"/>
                <a:ea typeface="微软雅黑" pitchFamily="34" charset="-122"/>
                <a:sym typeface="微软雅黑" pitchFamily="34" charset="-122"/>
              </a:rPr>
              <a:t>目前</a:t>
            </a:r>
            <a:r>
              <a:rPr lang="zh-CN" altLang="en-US" sz="2160" dirty="0">
                <a:solidFill>
                  <a:schemeClr val="accent1"/>
                </a:solidFill>
                <a:latin typeface="微软雅黑" pitchFamily="34" charset="-122"/>
                <a:ea typeface="微软雅黑" pitchFamily="34" charset="-122"/>
                <a:sym typeface="微软雅黑" pitchFamily="34" charset="-122"/>
              </a:rPr>
              <a:t>在工作中最大的困难是什么，或者初入工作你是否遇到什么瓶颈，最后如何克服的呢，可以分享一下吗</a:t>
            </a:r>
            <a:endParaRPr lang="en-US" altLang="zh-CN" sz="1680" dirty="0">
              <a:solidFill>
                <a:schemeClr val="accent2"/>
              </a:solidFill>
              <a:latin typeface="微软雅黑" pitchFamily="34" charset="-122"/>
              <a:ea typeface="微软雅黑" pitchFamily="34" charset="-122"/>
              <a:sym typeface="微软雅黑" pitchFamily="34" charset="-122"/>
            </a:endParaRPr>
          </a:p>
        </p:txBody>
      </p:sp>
      <p:sp useBgFill="1">
        <p:nvSpPr>
          <p:cNvPr id="7185" name="椭圆 43"/>
          <p:cNvSpPr>
            <a:spLocks noChangeArrowheads="1"/>
          </p:cNvSpPr>
          <p:nvPr/>
        </p:nvSpPr>
        <p:spPr bwMode="auto">
          <a:xfrm>
            <a:off x="9341691" y="4772772"/>
            <a:ext cx="1802130" cy="1802130"/>
          </a:xfrm>
          <a:prstGeom prst="ellipse">
            <a:avLst/>
          </a:prstGeom>
          <a:ln w="19050">
            <a:solidFill>
              <a:schemeClr val="bg1"/>
            </a:solidFill>
            <a:prstDash val="dash"/>
            <a:round/>
            <a:headEnd/>
            <a:tailEnd/>
          </a:ln>
        </p:spPr>
        <p:txBody>
          <a:bodyPr anchor="ctr"/>
          <a:lstStyle/>
          <a:p>
            <a:pPr algn="ctr">
              <a:buFont typeface="Arial" pitchFamily="34" charset="0"/>
              <a:buNone/>
            </a:pPr>
            <a:r>
              <a:rPr lang="en-US" altLang="zh-CN" sz="2400" dirty="0" smtClean="0">
                <a:solidFill>
                  <a:schemeClr val="bg1"/>
                </a:solidFill>
                <a:latin typeface="微软雅黑" pitchFamily="34" charset="-122"/>
                <a:ea typeface="微软雅黑" pitchFamily="34" charset="-122"/>
                <a:sym typeface="微软雅黑" pitchFamily="34" charset="-122"/>
              </a:rPr>
              <a:t>5</a:t>
            </a:r>
            <a:endParaRPr lang="zh-CN" altLang="en-US" sz="2400" dirty="0">
              <a:solidFill>
                <a:schemeClr val="bg1"/>
              </a:solidFill>
              <a:latin typeface="微软雅黑" pitchFamily="34" charset="-122"/>
              <a:ea typeface="微软雅黑" pitchFamily="34" charset="-122"/>
              <a:sym typeface="微软雅黑" pitchFamily="34" charset="-122"/>
            </a:endParaRPr>
          </a:p>
        </p:txBody>
      </p:sp>
      <p:sp>
        <p:nvSpPr>
          <p:cNvPr id="7186" name="TextBox 44"/>
          <p:cNvSpPr>
            <a:spLocks noChangeArrowheads="1"/>
          </p:cNvSpPr>
          <p:nvPr/>
        </p:nvSpPr>
        <p:spPr bwMode="auto">
          <a:xfrm>
            <a:off x="7229543" y="1019069"/>
            <a:ext cx="29318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2160" dirty="0">
                <a:latin typeface="微软雅黑" pitchFamily="34" charset="-122"/>
                <a:ea typeface="微软雅黑" pitchFamily="34" charset="-122"/>
                <a:sym typeface="微软雅黑" pitchFamily="34" charset="-122"/>
              </a:rPr>
              <a:t>学长觉得随着科技社会的发展，对你现在的工作的发展前景有什么看法吗？可以谈谈你对你的工作未来的展望吗？</a:t>
            </a:r>
            <a:endParaRPr lang="zh-CN" altLang="en-US" sz="1680" dirty="0">
              <a:solidFill>
                <a:schemeClr val="accent2"/>
              </a:solidFill>
              <a:latin typeface="微软雅黑" pitchFamily="34" charset="-122"/>
              <a:ea typeface="微软雅黑" pitchFamily="34" charset="-122"/>
              <a:sym typeface="微软雅黑" pitchFamily="34" charset="-122"/>
            </a:endParaRPr>
          </a:p>
        </p:txBody>
      </p:sp>
      <p:sp useBgFill="1">
        <p:nvSpPr>
          <p:cNvPr id="19" name="椭圆 36"/>
          <p:cNvSpPr>
            <a:spLocks noChangeArrowheads="1"/>
          </p:cNvSpPr>
          <p:nvPr/>
        </p:nvSpPr>
        <p:spPr bwMode="auto">
          <a:xfrm>
            <a:off x="1639197" y="5708972"/>
            <a:ext cx="841776" cy="776640"/>
          </a:xfrm>
          <a:prstGeom prst="ellipse">
            <a:avLst/>
          </a:prstGeom>
          <a:ln w="19050">
            <a:solidFill>
              <a:schemeClr val="bg1"/>
            </a:solidFill>
            <a:prstDash val="dash"/>
            <a:round/>
            <a:headEnd/>
            <a:tailEnd/>
          </a:ln>
        </p:spPr>
        <p:txBody>
          <a:bodyPr anchor="ctr"/>
          <a:lstStyle/>
          <a:p>
            <a:pPr algn="ctr">
              <a:buFont typeface="Arial" pitchFamily="34" charset="0"/>
              <a:buNone/>
            </a:pPr>
            <a:r>
              <a:rPr lang="en-US" altLang="zh-CN" sz="2400" dirty="0" smtClean="0">
                <a:solidFill>
                  <a:schemeClr val="bg1"/>
                </a:solidFill>
                <a:latin typeface="微软雅黑" pitchFamily="34" charset="-122"/>
                <a:ea typeface="微软雅黑" pitchFamily="34" charset="-122"/>
                <a:sym typeface="微软雅黑" pitchFamily="34" charset="-122"/>
              </a:rPr>
              <a:t>1</a:t>
            </a:r>
            <a:endParaRPr lang="zh-CN" altLang="en-US" sz="2400" dirty="0">
              <a:solidFill>
                <a:schemeClr val="bg1"/>
              </a:solidFill>
              <a:latin typeface="微软雅黑" pitchFamily="34" charset="-122"/>
              <a:ea typeface="微软雅黑" pitchFamily="34" charset="-122"/>
              <a:sym typeface="微软雅黑" pitchFamily="34" charset="-122"/>
            </a:endParaRPr>
          </a:p>
        </p:txBody>
      </p:sp>
      <p:sp>
        <p:nvSpPr>
          <p:cNvPr id="20" name="TextBox 37"/>
          <p:cNvSpPr>
            <a:spLocks noChangeArrowheads="1"/>
          </p:cNvSpPr>
          <p:nvPr/>
        </p:nvSpPr>
        <p:spPr bwMode="auto">
          <a:xfrm>
            <a:off x="10015079" y="2666758"/>
            <a:ext cx="20991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2160" dirty="0">
                <a:solidFill>
                  <a:schemeClr val="tx2"/>
                </a:solidFill>
                <a:latin typeface="微软雅黑" pitchFamily="34" charset="-122"/>
                <a:ea typeface="微软雅黑" pitchFamily="34" charset="-122"/>
                <a:sym typeface="微软雅黑" pitchFamily="34" charset="-122"/>
              </a:rPr>
              <a:t>你认为你的工作和你的专业吻合吗？专业课上学到的知识帮助大吗？</a:t>
            </a:r>
            <a:endParaRPr lang="en-US" altLang="zh-CN" sz="1680" dirty="0">
              <a:solidFill>
                <a:schemeClr val="accent2"/>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8504848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74"/>
                                        </p:tgtEl>
                                        <p:attrNameLst>
                                          <p:attrName>style.visibility</p:attrName>
                                        </p:attrNameLst>
                                      </p:cBhvr>
                                      <p:to>
                                        <p:strVal val="visible"/>
                                      </p:to>
                                    </p:set>
                                    <p:anim calcmode="lin" valueType="num">
                                      <p:cBhvr>
                                        <p:cTn id="7" dur="500" fill="hold"/>
                                        <p:tgtEl>
                                          <p:spTgt spid="7174"/>
                                        </p:tgtEl>
                                        <p:attrNameLst>
                                          <p:attrName>ppt_x</p:attrName>
                                        </p:attrNameLst>
                                      </p:cBhvr>
                                      <p:tavLst>
                                        <p:tav tm="0">
                                          <p:val>
                                            <p:strVal val="0-#ppt_w/2"/>
                                          </p:val>
                                        </p:tav>
                                        <p:tav tm="100000">
                                          <p:val>
                                            <p:strVal val="#ppt_x"/>
                                          </p:val>
                                        </p:tav>
                                      </p:tavLst>
                                    </p:anim>
                                    <p:anim calcmode="lin" valueType="num">
                                      <p:cBhvr>
                                        <p:cTn id="8" dur="500" fill="hold"/>
                                        <p:tgtEl>
                                          <p:spTgt spid="717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7173"/>
                                        </p:tgtEl>
                                        <p:attrNameLst>
                                          <p:attrName>style.visibility</p:attrName>
                                        </p:attrNameLst>
                                      </p:cBhvr>
                                      <p:to>
                                        <p:strVal val="visible"/>
                                      </p:to>
                                    </p:set>
                                    <p:anim calcmode="lin" valueType="num">
                                      <p:cBhvr>
                                        <p:cTn id="11" dur="500" fill="hold"/>
                                        <p:tgtEl>
                                          <p:spTgt spid="7173"/>
                                        </p:tgtEl>
                                        <p:attrNameLst>
                                          <p:attrName>ppt_x</p:attrName>
                                        </p:attrNameLst>
                                      </p:cBhvr>
                                      <p:tavLst>
                                        <p:tav tm="0">
                                          <p:val>
                                            <p:strVal val="0-#ppt_w/2"/>
                                          </p:val>
                                        </p:tav>
                                        <p:tav tm="100000">
                                          <p:val>
                                            <p:strVal val="#ppt_x"/>
                                          </p:val>
                                        </p:tav>
                                      </p:tavLst>
                                    </p:anim>
                                    <p:anim calcmode="lin" valueType="num">
                                      <p:cBhvr>
                                        <p:cTn id="12" dur="500" fill="hold"/>
                                        <p:tgtEl>
                                          <p:spTgt spid="717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7172"/>
                                        </p:tgtEl>
                                        <p:attrNameLst>
                                          <p:attrName>style.visibility</p:attrName>
                                        </p:attrNameLst>
                                      </p:cBhvr>
                                      <p:to>
                                        <p:strVal val="visible"/>
                                      </p:to>
                                    </p:set>
                                    <p:anim calcmode="lin" valueType="num">
                                      <p:cBhvr>
                                        <p:cTn id="15" dur="500" fill="hold"/>
                                        <p:tgtEl>
                                          <p:spTgt spid="7172"/>
                                        </p:tgtEl>
                                        <p:attrNameLst>
                                          <p:attrName>ppt_x</p:attrName>
                                        </p:attrNameLst>
                                      </p:cBhvr>
                                      <p:tavLst>
                                        <p:tav tm="0">
                                          <p:val>
                                            <p:strVal val="0-#ppt_w/2"/>
                                          </p:val>
                                        </p:tav>
                                        <p:tav tm="100000">
                                          <p:val>
                                            <p:strVal val="#ppt_x"/>
                                          </p:val>
                                        </p:tav>
                                      </p:tavLst>
                                    </p:anim>
                                    <p:anim calcmode="lin" valueType="num">
                                      <p:cBhvr>
                                        <p:cTn id="16" dur="500" fill="hold"/>
                                        <p:tgtEl>
                                          <p:spTgt spid="717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7171"/>
                                        </p:tgtEl>
                                        <p:attrNameLst>
                                          <p:attrName>style.visibility</p:attrName>
                                        </p:attrNameLst>
                                      </p:cBhvr>
                                      <p:to>
                                        <p:strVal val="visible"/>
                                      </p:to>
                                    </p:set>
                                    <p:anim calcmode="lin" valueType="num">
                                      <p:cBhvr>
                                        <p:cTn id="19" dur="500" fill="hold"/>
                                        <p:tgtEl>
                                          <p:spTgt spid="7171"/>
                                        </p:tgtEl>
                                        <p:attrNameLst>
                                          <p:attrName>ppt_x</p:attrName>
                                        </p:attrNameLst>
                                      </p:cBhvr>
                                      <p:tavLst>
                                        <p:tav tm="0">
                                          <p:val>
                                            <p:strVal val="0-#ppt_w/2"/>
                                          </p:val>
                                        </p:tav>
                                        <p:tav tm="100000">
                                          <p:val>
                                            <p:strVal val="#ppt_x"/>
                                          </p:val>
                                        </p:tav>
                                      </p:tavLst>
                                    </p:anim>
                                    <p:anim calcmode="lin" valueType="num">
                                      <p:cBhvr>
                                        <p:cTn id="20" dur="500" fill="hold"/>
                                        <p:tgtEl>
                                          <p:spTgt spid="7171"/>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800"/>
                            </p:stCondLst>
                            <p:childTnLst>
                              <p:par>
                                <p:cTn id="22" presetID="2" presetClass="entr" presetSubtype="2" fill="hold" grpId="0" nodeType="afterEffect">
                                  <p:stCondLst>
                                    <p:cond delay="0"/>
                                  </p:stCondLst>
                                  <p:childTnLst>
                                    <p:set>
                                      <p:cBhvr>
                                        <p:cTn id="23" dur="1" fill="hold">
                                          <p:stCondLst>
                                            <p:cond delay="0"/>
                                          </p:stCondLst>
                                        </p:cTn>
                                        <p:tgtEl>
                                          <p:spTgt spid="7170"/>
                                        </p:tgtEl>
                                        <p:attrNameLst>
                                          <p:attrName>style.visibility</p:attrName>
                                        </p:attrNameLst>
                                      </p:cBhvr>
                                      <p:to>
                                        <p:strVal val="visible"/>
                                      </p:to>
                                    </p:set>
                                    <p:anim calcmode="lin" valueType="num">
                                      <p:cBhvr>
                                        <p:cTn id="24" dur="500" fill="hold"/>
                                        <p:tgtEl>
                                          <p:spTgt spid="7170"/>
                                        </p:tgtEl>
                                        <p:attrNameLst>
                                          <p:attrName>ppt_x</p:attrName>
                                        </p:attrNameLst>
                                      </p:cBhvr>
                                      <p:tavLst>
                                        <p:tav tm="0">
                                          <p:val>
                                            <p:strVal val="1+#ppt_w/2"/>
                                          </p:val>
                                        </p:tav>
                                        <p:tav tm="100000">
                                          <p:val>
                                            <p:strVal val="#ppt_x"/>
                                          </p:val>
                                        </p:tav>
                                      </p:tavLst>
                                    </p:anim>
                                    <p:anim calcmode="lin" valueType="num">
                                      <p:cBhvr>
                                        <p:cTn id="25" dur="500" fill="hold"/>
                                        <p:tgtEl>
                                          <p:spTgt spid="7170"/>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300"/>
                            </p:stCondLst>
                            <p:childTnLst>
                              <p:par>
                                <p:cTn id="27" presetID="42" presetClass="entr" presetSubtype="0" fill="hold" grpId="0" nodeType="afterEffect">
                                  <p:stCondLst>
                                    <p:cond delay="0"/>
                                  </p:stCondLst>
                                  <p:childTnLst>
                                    <p:set>
                                      <p:cBhvr>
                                        <p:cTn id="28" dur="1" fill="hold">
                                          <p:stCondLst>
                                            <p:cond delay="0"/>
                                          </p:stCondLst>
                                        </p:cTn>
                                        <p:tgtEl>
                                          <p:spTgt spid="7175"/>
                                        </p:tgtEl>
                                        <p:attrNameLst>
                                          <p:attrName>style.visibility</p:attrName>
                                        </p:attrNameLst>
                                      </p:cBhvr>
                                      <p:to>
                                        <p:strVal val="visible"/>
                                      </p:to>
                                    </p:set>
                                    <p:animEffect>
                                      <p:cBhvr>
                                        <p:cTn id="29" dur="1000"/>
                                        <p:tgtEl>
                                          <p:spTgt spid="7175"/>
                                        </p:tgtEl>
                                      </p:cBhvr>
                                    </p:animEffect>
                                    <p:anim calcmode="lin" valueType="num">
                                      <p:cBhvr>
                                        <p:cTn id="30" dur="1000" fill="hold"/>
                                        <p:tgtEl>
                                          <p:spTgt spid="7175"/>
                                        </p:tgtEl>
                                        <p:attrNameLst>
                                          <p:attrName>ppt_x</p:attrName>
                                        </p:attrNameLst>
                                      </p:cBhvr>
                                      <p:tavLst>
                                        <p:tav tm="0">
                                          <p:val>
                                            <p:strVal val="#ppt_x"/>
                                          </p:val>
                                        </p:tav>
                                        <p:tav tm="100000">
                                          <p:val>
                                            <p:strVal val="#ppt_x"/>
                                          </p:val>
                                        </p:tav>
                                      </p:tavLst>
                                    </p:anim>
                                    <p:anim calcmode="lin" valueType="num">
                                      <p:cBhvr>
                                        <p:cTn id="31" dur="1000" fill="hold"/>
                                        <p:tgtEl>
                                          <p:spTgt spid="717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7176"/>
                                        </p:tgtEl>
                                        <p:attrNameLst>
                                          <p:attrName>style.visibility</p:attrName>
                                        </p:attrNameLst>
                                      </p:cBhvr>
                                      <p:to>
                                        <p:strVal val="visible"/>
                                      </p:to>
                                    </p:set>
                                    <p:animEffect>
                                      <p:cBhvr>
                                        <p:cTn id="34" dur="1000"/>
                                        <p:tgtEl>
                                          <p:spTgt spid="7176"/>
                                        </p:tgtEl>
                                      </p:cBhvr>
                                    </p:animEffect>
                                    <p:anim calcmode="lin" valueType="num">
                                      <p:cBhvr>
                                        <p:cTn id="35" dur="1000" fill="hold"/>
                                        <p:tgtEl>
                                          <p:spTgt spid="7176"/>
                                        </p:tgtEl>
                                        <p:attrNameLst>
                                          <p:attrName>ppt_x</p:attrName>
                                        </p:attrNameLst>
                                      </p:cBhvr>
                                      <p:tavLst>
                                        <p:tav tm="0">
                                          <p:val>
                                            <p:strVal val="#ppt_x"/>
                                          </p:val>
                                        </p:tav>
                                        <p:tav tm="100000">
                                          <p:val>
                                            <p:strVal val="#ppt_x"/>
                                          </p:val>
                                        </p:tav>
                                      </p:tavLst>
                                    </p:anim>
                                    <p:anim calcmode="lin" valueType="num">
                                      <p:cBhvr>
                                        <p:cTn id="36" dur="1000" fill="hold"/>
                                        <p:tgtEl>
                                          <p:spTgt spid="7176"/>
                                        </p:tgtEl>
                                        <p:attrNameLst>
                                          <p:attrName>ppt_y</p:attrName>
                                        </p:attrNameLst>
                                      </p:cBhvr>
                                      <p:tavLst>
                                        <p:tav tm="0">
                                          <p:val>
                                            <p:strVal val="#ppt_y-.1"/>
                                          </p:val>
                                        </p:tav>
                                        <p:tav tm="100000">
                                          <p:val>
                                            <p:strVal val="#ppt_y"/>
                                          </p:val>
                                        </p:tav>
                                      </p:tavLst>
                                    </p:anim>
                                  </p:childTnLst>
                                </p:cTn>
                              </p:par>
                            </p:childTnLst>
                          </p:cTn>
                        </p:par>
                        <p:par>
                          <p:cTn id="37" fill="hold" nodeType="afterGroup">
                            <p:stCondLst>
                              <p:cond delay="2300"/>
                            </p:stCondLst>
                            <p:childTnLst>
                              <p:par>
                                <p:cTn id="38" presetID="22" presetClass="entr" presetSubtype="8" fill="hold" grpId="0" nodeType="afterEffect">
                                  <p:stCondLst>
                                    <p:cond delay="0"/>
                                  </p:stCondLst>
                                  <p:childTnLst>
                                    <p:set>
                                      <p:cBhvr>
                                        <p:cTn id="39" dur="1" fill="hold">
                                          <p:stCondLst>
                                            <p:cond delay="0"/>
                                          </p:stCondLst>
                                        </p:cTn>
                                        <p:tgtEl>
                                          <p:spTgt spid="7178"/>
                                        </p:tgtEl>
                                        <p:attrNameLst>
                                          <p:attrName>style.visibility</p:attrName>
                                        </p:attrNameLst>
                                      </p:cBhvr>
                                      <p:to>
                                        <p:strVal val="visible"/>
                                      </p:to>
                                    </p:set>
                                    <p:animEffect>
                                      <p:cBhvr>
                                        <p:cTn id="40" dur="500"/>
                                        <p:tgtEl>
                                          <p:spTgt spid="7178"/>
                                        </p:tgtEl>
                                      </p:cBhvr>
                                    </p:animEffect>
                                  </p:childTnLst>
                                </p:cTn>
                              </p:par>
                            </p:childTnLst>
                          </p:cTn>
                        </p:par>
                        <p:par>
                          <p:cTn id="41" fill="hold" nodeType="afterGroup">
                            <p:stCondLst>
                              <p:cond delay="2800"/>
                            </p:stCondLst>
                            <p:childTnLst>
                              <p:par>
                                <p:cTn id="42" presetID="10" presetClass="entr" presetSubtype="0" fill="hold" grpId="0" nodeType="afterEffect">
                                  <p:stCondLst>
                                    <p:cond delay="0"/>
                                  </p:stCondLst>
                                  <p:childTnLst>
                                    <p:set>
                                      <p:cBhvr>
                                        <p:cTn id="43" dur="1" fill="hold">
                                          <p:stCondLst>
                                            <p:cond delay="0"/>
                                          </p:stCondLst>
                                        </p:cTn>
                                        <p:tgtEl>
                                          <p:spTgt spid="7179"/>
                                        </p:tgtEl>
                                        <p:attrNameLst>
                                          <p:attrName>style.visibility</p:attrName>
                                        </p:attrNameLst>
                                      </p:cBhvr>
                                      <p:to>
                                        <p:strVal val="visible"/>
                                      </p:to>
                                    </p:set>
                                    <p:anim calcmode="lin" valueType="num">
                                      <p:cBhvr>
                                        <p:cTn id="44" dur="500" fill="hold"/>
                                        <p:tgtEl>
                                          <p:spTgt spid="7179"/>
                                        </p:tgtEl>
                                        <p:attrNameLst>
                                          <p:attrName>ppt_w</p:attrName>
                                        </p:attrNameLst>
                                      </p:cBhvr>
                                      <p:tavLst>
                                        <p:tav tm="0">
                                          <p:val>
                                            <p:fltVal val="0"/>
                                          </p:val>
                                        </p:tav>
                                        <p:tav tm="100000">
                                          <p:val>
                                            <p:strVal val="#ppt_w"/>
                                          </p:val>
                                        </p:tav>
                                      </p:tavLst>
                                    </p:anim>
                                    <p:anim calcmode="lin" valueType="num">
                                      <p:cBhvr>
                                        <p:cTn id="45" dur="500" fill="hold"/>
                                        <p:tgtEl>
                                          <p:spTgt spid="7179"/>
                                        </p:tgtEl>
                                        <p:attrNameLst>
                                          <p:attrName>ppt_h</p:attrName>
                                        </p:attrNameLst>
                                      </p:cBhvr>
                                      <p:tavLst>
                                        <p:tav tm="0">
                                          <p:val>
                                            <p:fltVal val="0"/>
                                          </p:val>
                                        </p:tav>
                                        <p:tav tm="100000">
                                          <p:val>
                                            <p:strVal val="#ppt_h"/>
                                          </p:val>
                                        </p:tav>
                                      </p:tavLst>
                                    </p:anim>
                                    <p:animEffect>
                                      <p:cBhvr>
                                        <p:cTn id="46" dur="500"/>
                                        <p:tgtEl>
                                          <p:spTgt spid="7179"/>
                                        </p:tgtEl>
                                      </p:cBhvr>
                                    </p:animEffect>
                                  </p:childTnLst>
                                </p:cTn>
                              </p:par>
                            </p:childTnLst>
                          </p:cTn>
                        </p:par>
                        <p:par>
                          <p:cTn id="47" fill="hold" nodeType="afterGroup">
                            <p:stCondLst>
                              <p:cond delay="3300"/>
                            </p:stCondLst>
                            <p:childTnLst>
                              <p:par>
                                <p:cTn id="48" presetID="42" presetClass="entr" presetSubtype="0" fill="hold" grpId="0" nodeType="afterEffect">
                                  <p:stCondLst>
                                    <p:cond delay="0"/>
                                  </p:stCondLst>
                                  <p:childTnLst>
                                    <p:set>
                                      <p:cBhvr>
                                        <p:cTn id="49" dur="1" fill="hold">
                                          <p:stCondLst>
                                            <p:cond delay="0"/>
                                          </p:stCondLst>
                                        </p:cTn>
                                        <p:tgtEl>
                                          <p:spTgt spid="7180"/>
                                        </p:tgtEl>
                                        <p:attrNameLst>
                                          <p:attrName>style.visibility</p:attrName>
                                        </p:attrNameLst>
                                      </p:cBhvr>
                                      <p:to>
                                        <p:strVal val="visible"/>
                                      </p:to>
                                    </p:set>
                                    <p:animEffect>
                                      <p:cBhvr>
                                        <p:cTn id="50" dur="1000"/>
                                        <p:tgtEl>
                                          <p:spTgt spid="7180"/>
                                        </p:tgtEl>
                                      </p:cBhvr>
                                    </p:animEffect>
                                    <p:anim calcmode="lin" valueType="num">
                                      <p:cBhvr>
                                        <p:cTn id="51" dur="1000" fill="hold"/>
                                        <p:tgtEl>
                                          <p:spTgt spid="7180"/>
                                        </p:tgtEl>
                                        <p:attrNameLst>
                                          <p:attrName>ppt_x</p:attrName>
                                        </p:attrNameLst>
                                      </p:cBhvr>
                                      <p:tavLst>
                                        <p:tav tm="0">
                                          <p:val>
                                            <p:strVal val="#ppt_x"/>
                                          </p:val>
                                        </p:tav>
                                        <p:tav tm="100000">
                                          <p:val>
                                            <p:strVal val="#ppt_x"/>
                                          </p:val>
                                        </p:tav>
                                      </p:tavLst>
                                    </p:anim>
                                    <p:anim calcmode="lin" valueType="num">
                                      <p:cBhvr>
                                        <p:cTn id="52" dur="1000" fill="hold"/>
                                        <p:tgtEl>
                                          <p:spTgt spid="7180"/>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4300"/>
                            </p:stCondLst>
                            <p:childTnLst>
                              <p:par>
                                <p:cTn id="54" presetID="10" presetClass="entr" presetSubtype="0" fill="hold" grpId="0" nodeType="afterEffect">
                                  <p:stCondLst>
                                    <p:cond delay="0"/>
                                  </p:stCondLst>
                                  <p:childTnLst>
                                    <p:set>
                                      <p:cBhvr>
                                        <p:cTn id="55" dur="1" fill="hold">
                                          <p:stCondLst>
                                            <p:cond delay="0"/>
                                          </p:stCondLst>
                                        </p:cTn>
                                        <p:tgtEl>
                                          <p:spTgt spid="7181"/>
                                        </p:tgtEl>
                                        <p:attrNameLst>
                                          <p:attrName>style.visibility</p:attrName>
                                        </p:attrNameLst>
                                      </p:cBhvr>
                                      <p:to>
                                        <p:strVal val="visible"/>
                                      </p:to>
                                    </p:set>
                                    <p:anim calcmode="lin" valueType="num">
                                      <p:cBhvr>
                                        <p:cTn id="56" dur="500" fill="hold"/>
                                        <p:tgtEl>
                                          <p:spTgt spid="7181"/>
                                        </p:tgtEl>
                                        <p:attrNameLst>
                                          <p:attrName>ppt_w</p:attrName>
                                        </p:attrNameLst>
                                      </p:cBhvr>
                                      <p:tavLst>
                                        <p:tav tm="0">
                                          <p:val>
                                            <p:fltVal val="0"/>
                                          </p:val>
                                        </p:tav>
                                        <p:tav tm="100000">
                                          <p:val>
                                            <p:strVal val="#ppt_w"/>
                                          </p:val>
                                        </p:tav>
                                      </p:tavLst>
                                    </p:anim>
                                    <p:anim calcmode="lin" valueType="num">
                                      <p:cBhvr>
                                        <p:cTn id="57" dur="500" fill="hold"/>
                                        <p:tgtEl>
                                          <p:spTgt spid="7181"/>
                                        </p:tgtEl>
                                        <p:attrNameLst>
                                          <p:attrName>ppt_h</p:attrName>
                                        </p:attrNameLst>
                                      </p:cBhvr>
                                      <p:tavLst>
                                        <p:tav tm="0">
                                          <p:val>
                                            <p:fltVal val="0"/>
                                          </p:val>
                                        </p:tav>
                                        <p:tav tm="100000">
                                          <p:val>
                                            <p:strVal val="#ppt_h"/>
                                          </p:val>
                                        </p:tav>
                                      </p:tavLst>
                                    </p:anim>
                                    <p:animEffect>
                                      <p:cBhvr>
                                        <p:cTn id="58" dur="500"/>
                                        <p:tgtEl>
                                          <p:spTgt spid="7181"/>
                                        </p:tgtEl>
                                      </p:cBhvr>
                                    </p:animEffect>
                                  </p:childTnLst>
                                </p:cTn>
                              </p:par>
                            </p:childTnLst>
                          </p:cTn>
                        </p:par>
                        <p:par>
                          <p:cTn id="59" fill="hold" nodeType="afterGroup">
                            <p:stCondLst>
                              <p:cond delay="4800"/>
                            </p:stCondLst>
                            <p:childTnLst>
                              <p:par>
                                <p:cTn id="60" presetID="42" presetClass="entr" presetSubtype="0" fill="hold" grpId="0" nodeType="afterEffect">
                                  <p:stCondLst>
                                    <p:cond delay="0"/>
                                  </p:stCondLst>
                                  <p:childTnLst>
                                    <p:set>
                                      <p:cBhvr>
                                        <p:cTn id="61" dur="1" fill="hold">
                                          <p:stCondLst>
                                            <p:cond delay="0"/>
                                          </p:stCondLst>
                                        </p:cTn>
                                        <p:tgtEl>
                                          <p:spTgt spid="7182"/>
                                        </p:tgtEl>
                                        <p:attrNameLst>
                                          <p:attrName>style.visibility</p:attrName>
                                        </p:attrNameLst>
                                      </p:cBhvr>
                                      <p:to>
                                        <p:strVal val="visible"/>
                                      </p:to>
                                    </p:set>
                                    <p:animEffect>
                                      <p:cBhvr>
                                        <p:cTn id="62" dur="1000"/>
                                        <p:tgtEl>
                                          <p:spTgt spid="7182"/>
                                        </p:tgtEl>
                                      </p:cBhvr>
                                    </p:animEffect>
                                    <p:anim calcmode="lin" valueType="num">
                                      <p:cBhvr>
                                        <p:cTn id="63" dur="1000" fill="hold"/>
                                        <p:tgtEl>
                                          <p:spTgt spid="7182"/>
                                        </p:tgtEl>
                                        <p:attrNameLst>
                                          <p:attrName>ppt_x</p:attrName>
                                        </p:attrNameLst>
                                      </p:cBhvr>
                                      <p:tavLst>
                                        <p:tav tm="0">
                                          <p:val>
                                            <p:strVal val="#ppt_x"/>
                                          </p:val>
                                        </p:tav>
                                        <p:tav tm="100000">
                                          <p:val>
                                            <p:strVal val="#ppt_x"/>
                                          </p:val>
                                        </p:tav>
                                      </p:tavLst>
                                    </p:anim>
                                    <p:anim calcmode="lin" valueType="num">
                                      <p:cBhvr>
                                        <p:cTn id="64" dur="1000" fill="hold"/>
                                        <p:tgtEl>
                                          <p:spTgt spid="7182"/>
                                        </p:tgtEl>
                                        <p:attrNameLst>
                                          <p:attrName>ppt_y</p:attrName>
                                        </p:attrNameLst>
                                      </p:cBhvr>
                                      <p:tavLst>
                                        <p:tav tm="0">
                                          <p:val>
                                            <p:strVal val="#ppt_y+.1"/>
                                          </p:val>
                                        </p:tav>
                                        <p:tav tm="100000">
                                          <p:val>
                                            <p:strVal val="#ppt_y"/>
                                          </p:val>
                                        </p:tav>
                                      </p:tavLst>
                                    </p:anim>
                                  </p:childTnLst>
                                </p:cTn>
                              </p:par>
                            </p:childTnLst>
                          </p:cTn>
                        </p:par>
                        <p:par>
                          <p:cTn id="65" fill="hold" nodeType="afterGroup">
                            <p:stCondLst>
                              <p:cond delay="5800"/>
                            </p:stCondLst>
                            <p:childTnLst>
                              <p:par>
                                <p:cTn id="66" presetID="10" presetClass="entr" presetSubtype="0" fill="hold" grpId="0" nodeType="afterEffect">
                                  <p:stCondLst>
                                    <p:cond delay="0"/>
                                  </p:stCondLst>
                                  <p:childTnLst>
                                    <p:set>
                                      <p:cBhvr>
                                        <p:cTn id="67" dur="1" fill="hold">
                                          <p:stCondLst>
                                            <p:cond delay="0"/>
                                          </p:stCondLst>
                                        </p:cTn>
                                        <p:tgtEl>
                                          <p:spTgt spid="7183"/>
                                        </p:tgtEl>
                                        <p:attrNameLst>
                                          <p:attrName>style.visibility</p:attrName>
                                        </p:attrNameLst>
                                      </p:cBhvr>
                                      <p:to>
                                        <p:strVal val="visible"/>
                                      </p:to>
                                    </p:set>
                                    <p:anim calcmode="lin" valueType="num">
                                      <p:cBhvr>
                                        <p:cTn id="68" dur="500" fill="hold"/>
                                        <p:tgtEl>
                                          <p:spTgt spid="7183"/>
                                        </p:tgtEl>
                                        <p:attrNameLst>
                                          <p:attrName>ppt_w</p:attrName>
                                        </p:attrNameLst>
                                      </p:cBhvr>
                                      <p:tavLst>
                                        <p:tav tm="0">
                                          <p:val>
                                            <p:fltVal val="0"/>
                                          </p:val>
                                        </p:tav>
                                        <p:tav tm="100000">
                                          <p:val>
                                            <p:strVal val="#ppt_w"/>
                                          </p:val>
                                        </p:tav>
                                      </p:tavLst>
                                    </p:anim>
                                    <p:anim calcmode="lin" valueType="num">
                                      <p:cBhvr>
                                        <p:cTn id="69" dur="500" fill="hold"/>
                                        <p:tgtEl>
                                          <p:spTgt spid="7183"/>
                                        </p:tgtEl>
                                        <p:attrNameLst>
                                          <p:attrName>ppt_h</p:attrName>
                                        </p:attrNameLst>
                                      </p:cBhvr>
                                      <p:tavLst>
                                        <p:tav tm="0">
                                          <p:val>
                                            <p:fltVal val="0"/>
                                          </p:val>
                                        </p:tav>
                                        <p:tav tm="100000">
                                          <p:val>
                                            <p:strVal val="#ppt_h"/>
                                          </p:val>
                                        </p:tav>
                                      </p:tavLst>
                                    </p:anim>
                                    <p:animEffect>
                                      <p:cBhvr>
                                        <p:cTn id="70" dur="500"/>
                                        <p:tgtEl>
                                          <p:spTgt spid="7183"/>
                                        </p:tgtEl>
                                      </p:cBhvr>
                                    </p:animEffect>
                                  </p:childTnLst>
                                </p:cTn>
                              </p:par>
                            </p:childTnLst>
                          </p:cTn>
                        </p:par>
                        <p:par>
                          <p:cTn id="71" fill="hold" nodeType="afterGroup">
                            <p:stCondLst>
                              <p:cond delay="6300"/>
                            </p:stCondLst>
                            <p:childTnLst>
                              <p:par>
                                <p:cTn id="72" presetID="42" presetClass="entr" presetSubtype="0" fill="hold" grpId="0" nodeType="afterEffect">
                                  <p:stCondLst>
                                    <p:cond delay="0"/>
                                  </p:stCondLst>
                                  <p:childTnLst>
                                    <p:set>
                                      <p:cBhvr>
                                        <p:cTn id="73" dur="1" fill="hold">
                                          <p:stCondLst>
                                            <p:cond delay="0"/>
                                          </p:stCondLst>
                                        </p:cTn>
                                        <p:tgtEl>
                                          <p:spTgt spid="7184"/>
                                        </p:tgtEl>
                                        <p:attrNameLst>
                                          <p:attrName>style.visibility</p:attrName>
                                        </p:attrNameLst>
                                      </p:cBhvr>
                                      <p:to>
                                        <p:strVal val="visible"/>
                                      </p:to>
                                    </p:set>
                                    <p:animEffect>
                                      <p:cBhvr>
                                        <p:cTn id="74" dur="1000"/>
                                        <p:tgtEl>
                                          <p:spTgt spid="7184"/>
                                        </p:tgtEl>
                                      </p:cBhvr>
                                    </p:animEffect>
                                    <p:anim calcmode="lin" valueType="num">
                                      <p:cBhvr>
                                        <p:cTn id="75" dur="1000" fill="hold"/>
                                        <p:tgtEl>
                                          <p:spTgt spid="7184"/>
                                        </p:tgtEl>
                                        <p:attrNameLst>
                                          <p:attrName>ppt_x</p:attrName>
                                        </p:attrNameLst>
                                      </p:cBhvr>
                                      <p:tavLst>
                                        <p:tav tm="0">
                                          <p:val>
                                            <p:strVal val="#ppt_x"/>
                                          </p:val>
                                        </p:tav>
                                        <p:tav tm="100000">
                                          <p:val>
                                            <p:strVal val="#ppt_x"/>
                                          </p:val>
                                        </p:tav>
                                      </p:tavLst>
                                    </p:anim>
                                    <p:anim calcmode="lin" valueType="num">
                                      <p:cBhvr>
                                        <p:cTn id="76" dur="1000" fill="hold"/>
                                        <p:tgtEl>
                                          <p:spTgt spid="7184"/>
                                        </p:tgtEl>
                                        <p:attrNameLst>
                                          <p:attrName>ppt_y</p:attrName>
                                        </p:attrNameLst>
                                      </p:cBhvr>
                                      <p:tavLst>
                                        <p:tav tm="0">
                                          <p:val>
                                            <p:strVal val="#ppt_y+.1"/>
                                          </p:val>
                                        </p:tav>
                                        <p:tav tm="100000">
                                          <p:val>
                                            <p:strVal val="#ppt_y"/>
                                          </p:val>
                                        </p:tav>
                                      </p:tavLst>
                                    </p:anim>
                                  </p:childTnLst>
                                </p:cTn>
                              </p:par>
                            </p:childTnLst>
                          </p:cTn>
                        </p:par>
                        <p:par>
                          <p:cTn id="77" fill="hold" nodeType="afterGroup">
                            <p:stCondLst>
                              <p:cond delay="7300"/>
                            </p:stCondLst>
                            <p:childTnLst>
                              <p:par>
                                <p:cTn id="78" presetID="10" presetClass="entr" presetSubtype="0" fill="hold" grpId="0" nodeType="afterEffect">
                                  <p:stCondLst>
                                    <p:cond delay="0"/>
                                  </p:stCondLst>
                                  <p:childTnLst>
                                    <p:set>
                                      <p:cBhvr>
                                        <p:cTn id="79" dur="1" fill="hold">
                                          <p:stCondLst>
                                            <p:cond delay="0"/>
                                          </p:stCondLst>
                                        </p:cTn>
                                        <p:tgtEl>
                                          <p:spTgt spid="7185"/>
                                        </p:tgtEl>
                                        <p:attrNameLst>
                                          <p:attrName>style.visibility</p:attrName>
                                        </p:attrNameLst>
                                      </p:cBhvr>
                                      <p:to>
                                        <p:strVal val="visible"/>
                                      </p:to>
                                    </p:set>
                                    <p:anim calcmode="lin" valueType="num">
                                      <p:cBhvr>
                                        <p:cTn id="80" dur="500" fill="hold"/>
                                        <p:tgtEl>
                                          <p:spTgt spid="7185"/>
                                        </p:tgtEl>
                                        <p:attrNameLst>
                                          <p:attrName>ppt_w</p:attrName>
                                        </p:attrNameLst>
                                      </p:cBhvr>
                                      <p:tavLst>
                                        <p:tav tm="0">
                                          <p:val>
                                            <p:fltVal val="0"/>
                                          </p:val>
                                        </p:tav>
                                        <p:tav tm="100000">
                                          <p:val>
                                            <p:strVal val="#ppt_w"/>
                                          </p:val>
                                        </p:tav>
                                      </p:tavLst>
                                    </p:anim>
                                    <p:anim calcmode="lin" valueType="num">
                                      <p:cBhvr>
                                        <p:cTn id="81" dur="500" fill="hold"/>
                                        <p:tgtEl>
                                          <p:spTgt spid="7185"/>
                                        </p:tgtEl>
                                        <p:attrNameLst>
                                          <p:attrName>ppt_h</p:attrName>
                                        </p:attrNameLst>
                                      </p:cBhvr>
                                      <p:tavLst>
                                        <p:tav tm="0">
                                          <p:val>
                                            <p:fltVal val="0"/>
                                          </p:val>
                                        </p:tav>
                                        <p:tav tm="100000">
                                          <p:val>
                                            <p:strVal val="#ppt_h"/>
                                          </p:val>
                                        </p:tav>
                                      </p:tavLst>
                                    </p:anim>
                                    <p:animEffect>
                                      <p:cBhvr>
                                        <p:cTn id="82" dur="500"/>
                                        <p:tgtEl>
                                          <p:spTgt spid="7185"/>
                                        </p:tgtEl>
                                      </p:cBhvr>
                                    </p:animEffect>
                                  </p:childTnLst>
                                </p:cTn>
                              </p:par>
                            </p:childTnLst>
                          </p:cTn>
                        </p:par>
                        <p:par>
                          <p:cTn id="83" fill="hold" nodeType="afterGroup">
                            <p:stCondLst>
                              <p:cond delay="7800"/>
                            </p:stCondLst>
                            <p:childTnLst>
                              <p:par>
                                <p:cTn id="84" presetID="42" presetClass="entr" presetSubtype="0" fill="hold" grpId="0" nodeType="afterEffect">
                                  <p:stCondLst>
                                    <p:cond delay="0"/>
                                  </p:stCondLst>
                                  <p:childTnLst>
                                    <p:set>
                                      <p:cBhvr>
                                        <p:cTn id="85" dur="1" fill="hold">
                                          <p:stCondLst>
                                            <p:cond delay="0"/>
                                          </p:stCondLst>
                                        </p:cTn>
                                        <p:tgtEl>
                                          <p:spTgt spid="7186"/>
                                        </p:tgtEl>
                                        <p:attrNameLst>
                                          <p:attrName>style.visibility</p:attrName>
                                        </p:attrNameLst>
                                      </p:cBhvr>
                                      <p:to>
                                        <p:strVal val="visible"/>
                                      </p:to>
                                    </p:set>
                                    <p:animEffect>
                                      <p:cBhvr>
                                        <p:cTn id="86" dur="1000"/>
                                        <p:tgtEl>
                                          <p:spTgt spid="7186"/>
                                        </p:tgtEl>
                                      </p:cBhvr>
                                    </p:animEffect>
                                    <p:anim calcmode="lin" valueType="num">
                                      <p:cBhvr>
                                        <p:cTn id="87" dur="1000" fill="hold"/>
                                        <p:tgtEl>
                                          <p:spTgt spid="7186"/>
                                        </p:tgtEl>
                                        <p:attrNameLst>
                                          <p:attrName>ppt_x</p:attrName>
                                        </p:attrNameLst>
                                      </p:cBhvr>
                                      <p:tavLst>
                                        <p:tav tm="0">
                                          <p:val>
                                            <p:strVal val="#ppt_x"/>
                                          </p:val>
                                        </p:tav>
                                        <p:tav tm="100000">
                                          <p:val>
                                            <p:strVal val="#ppt_x"/>
                                          </p:val>
                                        </p:tav>
                                      </p:tavLst>
                                    </p:anim>
                                    <p:anim calcmode="lin" valueType="num">
                                      <p:cBhvr>
                                        <p:cTn id="88" dur="1000" fill="hold"/>
                                        <p:tgtEl>
                                          <p:spTgt spid="7186"/>
                                        </p:tgtEl>
                                        <p:attrNameLst>
                                          <p:attrName>ppt_y</p:attrName>
                                        </p:attrNameLst>
                                      </p:cBhvr>
                                      <p:tavLst>
                                        <p:tav tm="0">
                                          <p:val>
                                            <p:strVal val="#ppt_y+.1"/>
                                          </p:val>
                                        </p:tav>
                                        <p:tav tm="100000">
                                          <p:val>
                                            <p:strVal val="#ppt_y"/>
                                          </p:val>
                                        </p:tav>
                                      </p:tavLst>
                                    </p:anim>
                                  </p:childTnLst>
                                </p:cTn>
                              </p:par>
                            </p:childTnLst>
                          </p:cTn>
                        </p:par>
                        <p:par>
                          <p:cTn id="89" fill="hold">
                            <p:stCondLst>
                              <p:cond delay="8800"/>
                            </p:stCondLst>
                            <p:childTnLst>
                              <p:par>
                                <p:cTn id="90" presetID="10"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p:cBhvr>
                                        <p:cTn id="94" dur="500"/>
                                        <p:tgtEl>
                                          <p:spTgt spid="19"/>
                                        </p:tgtEl>
                                      </p:cBhvr>
                                    </p:animEffect>
                                  </p:childTnLst>
                                </p:cTn>
                              </p:par>
                            </p:childTnLst>
                          </p:cTn>
                        </p:par>
                        <p:par>
                          <p:cTn id="95" fill="hold">
                            <p:stCondLst>
                              <p:cond delay="9300"/>
                            </p:stCondLst>
                            <p:childTnLst>
                              <p:par>
                                <p:cTn id="96" presetID="42" presetClass="entr" presetSubtype="0" fill="hold" grpId="0" nodeType="afterEffect">
                                  <p:stCondLst>
                                    <p:cond delay="0"/>
                                  </p:stCondLst>
                                  <p:childTnLst>
                                    <p:set>
                                      <p:cBhvr>
                                        <p:cTn id="97" dur="1" fill="hold">
                                          <p:stCondLst>
                                            <p:cond delay="0"/>
                                          </p:stCondLst>
                                        </p:cTn>
                                        <p:tgtEl>
                                          <p:spTgt spid="20"/>
                                        </p:tgtEl>
                                        <p:attrNameLst>
                                          <p:attrName>style.visibility</p:attrName>
                                        </p:attrNameLst>
                                      </p:cBhvr>
                                      <p:to>
                                        <p:strVal val="visible"/>
                                      </p:to>
                                    </p:set>
                                    <p:animEffect>
                                      <p:cBhvr>
                                        <p:cTn id="98" dur="1000"/>
                                        <p:tgtEl>
                                          <p:spTgt spid="20"/>
                                        </p:tgtEl>
                                      </p:cBhvr>
                                    </p:animEffect>
                                    <p:anim calcmode="lin" valueType="num">
                                      <p:cBhvr>
                                        <p:cTn id="99" dur="1000" fill="hold"/>
                                        <p:tgtEl>
                                          <p:spTgt spid="20"/>
                                        </p:tgtEl>
                                        <p:attrNameLst>
                                          <p:attrName>ppt_x</p:attrName>
                                        </p:attrNameLst>
                                      </p:cBhvr>
                                      <p:tavLst>
                                        <p:tav tm="0">
                                          <p:val>
                                            <p:strVal val="#ppt_x"/>
                                          </p:val>
                                        </p:tav>
                                        <p:tav tm="100000">
                                          <p:val>
                                            <p:strVal val="#ppt_x"/>
                                          </p:val>
                                        </p:tav>
                                      </p:tavLst>
                                    </p:anim>
                                    <p:anim calcmode="lin" valueType="num">
                                      <p:cBhvr>
                                        <p:cTn id="10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ldLvl="0" autoUpdateAnimBg="0"/>
      <p:bldP spid="7171" grpId="0" bldLvl="0" animBg="1" autoUpdateAnimBg="0"/>
      <p:bldP spid="7172" grpId="0" bldLvl="0" animBg="1" autoUpdateAnimBg="0"/>
      <p:bldP spid="7173" grpId="0" bldLvl="0" animBg="1" autoUpdateAnimBg="0"/>
      <p:bldP spid="7174" grpId="0" bldLvl="0" animBg="1" autoUpdateAnimBg="0"/>
      <p:bldP spid="7175" grpId="0" bldLvl="0" autoUpdateAnimBg="0"/>
      <p:bldP spid="7176" grpId="0" bldLvl="0" autoUpdateAnimBg="0"/>
      <p:bldP spid="7178" grpId="0" bldLvl="0" animBg="1" autoUpdateAnimBg="0"/>
      <p:bldP spid="7179" grpId="0" bldLvl="0" animBg="1" autoUpdateAnimBg="0"/>
      <p:bldP spid="7180" grpId="0" bldLvl="0" autoUpdateAnimBg="0"/>
      <p:bldP spid="7181" grpId="0" bldLvl="0" animBg="1" autoUpdateAnimBg="0"/>
      <p:bldP spid="7182" grpId="0" bldLvl="0" autoUpdateAnimBg="0"/>
      <p:bldP spid="7183" grpId="0" bldLvl="0" animBg="1" autoUpdateAnimBg="0"/>
      <p:bldP spid="7184" grpId="0" bldLvl="0" autoUpdateAnimBg="0"/>
      <p:bldP spid="7185" grpId="0" bldLvl="0" animBg="1" autoUpdateAnimBg="0"/>
      <p:bldP spid="7186" grpId="0" bldLvl="0" autoUpdateAnimBg="0"/>
      <p:bldP spid="19" grpId="0" bldLvl="0" animBg="1" autoUpdateAnimBg="0"/>
      <p:bldP spid="20"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 name="椭圆 11"/>
          <p:cNvSpPr>
            <a:spLocks noChangeArrowheads="1"/>
          </p:cNvSpPr>
          <p:nvPr/>
        </p:nvSpPr>
        <p:spPr bwMode="auto">
          <a:xfrm>
            <a:off x="-551498" y="-4051907"/>
            <a:ext cx="11136631" cy="11136630"/>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useBgFill="1">
        <p:nvSpPr>
          <p:cNvPr id="8203" name="椭圆 12"/>
          <p:cNvSpPr>
            <a:spLocks noChangeArrowheads="1"/>
          </p:cNvSpPr>
          <p:nvPr/>
        </p:nvSpPr>
        <p:spPr bwMode="auto">
          <a:xfrm>
            <a:off x="9213814" y="3263769"/>
            <a:ext cx="1468756" cy="1470660"/>
          </a:xfrm>
          <a:prstGeom prst="ellipse">
            <a:avLst/>
          </a:prstGeom>
          <a:ln w="19050">
            <a:solidFill>
              <a:schemeClr val="tx1"/>
            </a:solidFill>
            <a:prstDash val="dash"/>
            <a:round/>
            <a:headEnd/>
            <a:tailEnd/>
          </a:ln>
        </p:spPr>
        <p:txBody>
          <a:bodyPr lIns="108204" tIns="56388" rIns="108204" bIns="56388" anchor="ctr"/>
          <a:lstStyle/>
          <a:p>
            <a:pPr algn="ctr">
              <a:buFont typeface="Arial" pitchFamily="34" charset="0"/>
              <a:buNone/>
            </a:pPr>
            <a:endParaRPr lang="zh-CN" altLang="en-US" sz="5280">
              <a:solidFill>
                <a:srgbClr val="FFFFFF"/>
              </a:solidFill>
              <a:latin typeface="微软雅黑" pitchFamily="34" charset="-122"/>
              <a:ea typeface="微软雅黑" pitchFamily="34" charset="-122"/>
              <a:sym typeface="微软雅黑" pitchFamily="34" charset="-122"/>
            </a:endParaRPr>
          </a:p>
        </p:txBody>
      </p:sp>
      <p:sp useBgFill="1">
        <p:nvSpPr>
          <p:cNvPr id="8204" name="椭圆 13"/>
          <p:cNvSpPr>
            <a:spLocks noChangeArrowheads="1"/>
          </p:cNvSpPr>
          <p:nvPr/>
        </p:nvSpPr>
        <p:spPr bwMode="auto">
          <a:xfrm>
            <a:off x="7847305" y="5305774"/>
            <a:ext cx="1028700" cy="1028700"/>
          </a:xfrm>
          <a:prstGeom prst="ellipse">
            <a:avLst/>
          </a:prstGeom>
          <a:ln w="19050">
            <a:solidFill>
              <a:schemeClr val="tx1"/>
            </a:solidFill>
            <a:prstDash val="dash"/>
            <a:round/>
            <a:headEnd/>
            <a:tailEnd/>
          </a:ln>
        </p:spPr>
        <p:txBody>
          <a:bodyPr lIns="108204" tIns="56388" rIns="108204" bIns="56388" anchor="ctr"/>
          <a:lstStyle/>
          <a:p>
            <a:pPr algn="ctr">
              <a:buFont typeface="Arial" pitchFamily="34" charset="0"/>
              <a:buNone/>
            </a:pPr>
            <a:endParaRPr lang="zh-CN" altLang="en-US" sz="2880">
              <a:solidFill>
                <a:srgbClr val="FFFFFF"/>
              </a:solidFill>
              <a:latin typeface="微软雅黑" pitchFamily="34" charset="-122"/>
              <a:ea typeface="微软雅黑" pitchFamily="34" charset="-122"/>
              <a:sym typeface="微软雅黑" pitchFamily="34" charset="-122"/>
            </a:endParaRPr>
          </a:p>
        </p:txBody>
      </p:sp>
      <p:sp useBgFill="1">
        <p:nvSpPr>
          <p:cNvPr id="8206" name="椭圆 15"/>
          <p:cNvSpPr>
            <a:spLocks noChangeArrowheads="1"/>
          </p:cNvSpPr>
          <p:nvPr/>
        </p:nvSpPr>
        <p:spPr bwMode="auto">
          <a:xfrm>
            <a:off x="9814842" y="648680"/>
            <a:ext cx="1735456" cy="1735456"/>
          </a:xfrm>
          <a:prstGeom prst="ellipse">
            <a:avLst/>
          </a:prstGeom>
          <a:ln w="19050">
            <a:solidFill>
              <a:schemeClr val="tx1"/>
            </a:solidFill>
            <a:prstDash val="dash"/>
            <a:round/>
            <a:headEnd/>
            <a:tailEnd/>
          </a:ln>
        </p:spPr>
        <p:txBody>
          <a:bodyPr lIns="108204" tIns="56388" rIns="108204" bIns="56388" anchor="ctr"/>
          <a:lstStyle/>
          <a:p>
            <a:pPr algn="ctr">
              <a:buFont typeface="Arial" pitchFamily="34" charset="0"/>
              <a:buNone/>
            </a:pPr>
            <a:endParaRPr lang="zh-CN" altLang="en-US" sz="3360">
              <a:solidFill>
                <a:srgbClr val="FFFFFF"/>
              </a:solidFill>
              <a:latin typeface="微软雅黑" pitchFamily="34" charset="-122"/>
              <a:ea typeface="微软雅黑" pitchFamily="34" charset="-122"/>
              <a:sym typeface="微软雅黑" pitchFamily="34" charset="-122"/>
            </a:endParaRPr>
          </a:p>
        </p:txBody>
      </p:sp>
      <p:sp>
        <p:nvSpPr>
          <p:cNvPr id="8209" name="TextBox 18"/>
          <p:cNvSpPr>
            <a:spLocks noChangeArrowheads="1"/>
          </p:cNvSpPr>
          <p:nvPr/>
        </p:nvSpPr>
        <p:spPr bwMode="auto">
          <a:xfrm>
            <a:off x="1114746" y="114266"/>
            <a:ext cx="8001631" cy="541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Arial" pitchFamily="34" charset="0"/>
              <a:buNone/>
            </a:pPr>
            <a:r>
              <a:rPr lang="zh-CN" altLang="en-US" sz="1920" dirty="0" smtClean="0">
                <a:solidFill>
                  <a:schemeClr val="tx2"/>
                </a:solidFill>
                <a:latin typeface="微软雅黑" pitchFamily="34" charset="-122"/>
                <a:ea typeface="微软雅黑" pitchFamily="34" charset="-122"/>
                <a:sym typeface="微软雅黑" pitchFamily="34" charset="-122"/>
              </a:rPr>
              <a:t>（</a:t>
            </a:r>
            <a:r>
              <a:rPr lang="en-US" altLang="zh-CN" sz="1920" dirty="0" smtClean="0">
                <a:solidFill>
                  <a:schemeClr val="tx2"/>
                </a:solidFill>
                <a:latin typeface="微软雅黑" pitchFamily="34" charset="-122"/>
                <a:ea typeface="微软雅黑" pitchFamily="34" charset="-122"/>
                <a:sym typeface="微软雅黑" pitchFamily="34" charset="-122"/>
              </a:rPr>
              <a:t>1</a:t>
            </a:r>
            <a:r>
              <a:rPr lang="zh-CN" altLang="en-US" sz="1920" dirty="0" smtClean="0">
                <a:solidFill>
                  <a:schemeClr val="tx2"/>
                </a:solidFill>
                <a:latin typeface="微软雅黑" pitchFamily="34" charset="-122"/>
                <a:ea typeface="微软雅黑" pitchFamily="34" charset="-122"/>
                <a:sym typeface="微软雅黑" pitchFamily="34" charset="-122"/>
              </a:rPr>
              <a:t>）我</a:t>
            </a:r>
            <a:r>
              <a:rPr lang="zh-CN" altLang="en-US" sz="1920" dirty="0">
                <a:solidFill>
                  <a:schemeClr val="tx2"/>
                </a:solidFill>
                <a:latin typeface="微软雅黑" pitchFamily="34" charset="-122"/>
                <a:ea typeface="微软雅黑" pitchFamily="34" charset="-122"/>
                <a:sym typeface="微软雅黑" pitchFamily="34" charset="-122"/>
              </a:rPr>
              <a:t>现在在华为北京研究所从事硬件工程师的工作，因为自己是一个本科生，能找到这样的工作已经比较满意了。我比较喜欢从事硬件方面的工作，华为给我提供了一个比较好的硬件平台，可能唯一有差距的地方就是工作地点吧，北京的生活压力比较大，我更喜欢生活节奏稍微慢一点的城市</a:t>
            </a:r>
            <a:r>
              <a:rPr lang="zh-CN" altLang="en-US" sz="1920" dirty="0" smtClean="0">
                <a:solidFill>
                  <a:schemeClr val="tx2"/>
                </a:solidFill>
                <a:latin typeface="微软雅黑" pitchFamily="34" charset="-122"/>
                <a:ea typeface="微软雅黑" pitchFamily="34" charset="-122"/>
                <a:sym typeface="微软雅黑" pitchFamily="34" charset="-122"/>
              </a:rPr>
              <a:t>。</a:t>
            </a:r>
            <a:endParaRPr lang="en-US" altLang="zh-CN" sz="1920" dirty="0" smtClean="0">
              <a:solidFill>
                <a:schemeClr val="tx2"/>
              </a:solidFill>
              <a:latin typeface="微软雅黑" pitchFamily="34" charset="-122"/>
              <a:ea typeface="微软雅黑" pitchFamily="34" charset="-122"/>
              <a:sym typeface="微软雅黑" pitchFamily="34" charset="-122"/>
            </a:endParaRPr>
          </a:p>
          <a:p>
            <a:pPr>
              <a:buFont typeface="Arial" pitchFamily="34" charset="0"/>
              <a:buNone/>
            </a:pPr>
            <a:r>
              <a:rPr lang="zh-CN" altLang="en-US" sz="1920" dirty="0" smtClean="0">
                <a:solidFill>
                  <a:schemeClr val="tx2"/>
                </a:solidFill>
                <a:latin typeface="微软雅黑" pitchFamily="34" charset="-122"/>
                <a:ea typeface="微软雅黑" pitchFamily="34" charset="-122"/>
                <a:sym typeface="微软雅黑" pitchFamily="34" charset="-122"/>
              </a:rPr>
              <a:t>（</a:t>
            </a:r>
            <a:r>
              <a:rPr lang="en-US" altLang="zh-CN" sz="1920" dirty="0" smtClean="0">
                <a:solidFill>
                  <a:schemeClr val="tx2"/>
                </a:solidFill>
                <a:latin typeface="微软雅黑" pitchFamily="34" charset="-122"/>
                <a:ea typeface="微软雅黑" pitchFamily="34" charset="-122"/>
                <a:sym typeface="微软雅黑" pitchFamily="34" charset="-122"/>
              </a:rPr>
              <a:t>2</a:t>
            </a:r>
            <a:r>
              <a:rPr lang="zh-CN" altLang="en-US" sz="1920" dirty="0" smtClean="0">
                <a:solidFill>
                  <a:schemeClr val="tx2"/>
                </a:solidFill>
                <a:latin typeface="微软雅黑" pitchFamily="34" charset="-122"/>
                <a:ea typeface="微软雅黑" pitchFamily="34" charset="-122"/>
                <a:sym typeface="微软雅黑" pitchFamily="34" charset="-122"/>
              </a:rPr>
              <a:t>）从事</a:t>
            </a:r>
            <a:r>
              <a:rPr lang="zh-CN" altLang="en-US" sz="1920" dirty="0">
                <a:solidFill>
                  <a:schemeClr val="tx2"/>
                </a:solidFill>
                <a:latin typeface="微软雅黑" pitchFamily="34" charset="-122"/>
                <a:ea typeface="微软雅黑" pitchFamily="34" charset="-122"/>
                <a:sym typeface="微软雅黑" pitchFamily="34" charset="-122"/>
              </a:rPr>
              <a:t>硬件工程师行业需要对硬件有一个整体的认知，因为硬件也划分很多的方向，所以要找到一个自己想从事的方向</a:t>
            </a:r>
            <a:r>
              <a:rPr lang="zh-CN" altLang="en-US" sz="1920" dirty="0" smtClean="0">
                <a:solidFill>
                  <a:schemeClr val="tx2"/>
                </a:solidFill>
                <a:latin typeface="微软雅黑" pitchFamily="34" charset="-122"/>
                <a:ea typeface="微软雅黑" pitchFamily="34" charset="-122"/>
                <a:sym typeface="微软雅黑" pitchFamily="34" charset="-122"/>
              </a:rPr>
              <a:t>。</a:t>
            </a:r>
            <a:endParaRPr lang="en-US" altLang="zh-CN" sz="1920" dirty="0" smtClean="0">
              <a:solidFill>
                <a:schemeClr val="tx2"/>
              </a:solidFill>
              <a:latin typeface="微软雅黑" pitchFamily="34" charset="-122"/>
              <a:ea typeface="微软雅黑" pitchFamily="34" charset="-122"/>
              <a:sym typeface="微软雅黑" pitchFamily="34" charset="-122"/>
            </a:endParaRPr>
          </a:p>
          <a:p>
            <a:pPr>
              <a:buFont typeface="Arial" pitchFamily="34" charset="0"/>
              <a:buNone/>
            </a:pPr>
            <a:r>
              <a:rPr lang="zh-CN" altLang="en-US" sz="1920" dirty="0" smtClean="0">
                <a:solidFill>
                  <a:schemeClr val="tx2"/>
                </a:solidFill>
                <a:latin typeface="微软雅黑" pitchFamily="34" charset="-122"/>
                <a:ea typeface="微软雅黑" pitchFamily="34" charset="-122"/>
                <a:sym typeface="微软雅黑" pitchFamily="34" charset="-122"/>
              </a:rPr>
              <a:t>（</a:t>
            </a:r>
            <a:r>
              <a:rPr lang="en-US" altLang="zh-CN" sz="1920" dirty="0" smtClean="0">
                <a:solidFill>
                  <a:schemeClr val="tx2"/>
                </a:solidFill>
                <a:latin typeface="微软雅黑" pitchFamily="34" charset="-122"/>
                <a:ea typeface="微软雅黑" pitchFamily="34" charset="-122"/>
                <a:sym typeface="微软雅黑" pitchFamily="34" charset="-122"/>
              </a:rPr>
              <a:t>3</a:t>
            </a:r>
            <a:r>
              <a:rPr lang="zh-CN" altLang="en-US" sz="1920" dirty="0" smtClean="0">
                <a:solidFill>
                  <a:schemeClr val="tx2"/>
                </a:solidFill>
                <a:latin typeface="微软雅黑" pitchFamily="34" charset="-122"/>
                <a:ea typeface="微软雅黑" pitchFamily="34" charset="-122"/>
                <a:sym typeface="微软雅黑" pitchFamily="34" charset="-122"/>
              </a:rPr>
              <a:t>）我</a:t>
            </a:r>
            <a:r>
              <a:rPr lang="zh-CN" altLang="en-US" sz="1920" dirty="0">
                <a:solidFill>
                  <a:schemeClr val="tx2"/>
                </a:solidFill>
                <a:latin typeface="微软雅黑" pitchFamily="34" charset="-122"/>
                <a:ea typeface="微软雅黑" pitchFamily="34" charset="-122"/>
                <a:sym typeface="微软雅黑" pitchFamily="34" charset="-122"/>
              </a:rPr>
              <a:t>主要是做硬件电源方向，需要对电磁方面的知识，开关电源，线性电源等相关知识比较了解。因为自己是一个本科生，所以相对于同岗位的研究生来说实践的机会相对较少，所以自己现在也在研究相关的电路，经常做一些仿真。或者搭一些硬件的模块，让自己在工作之前可以不断的进步</a:t>
            </a:r>
            <a:r>
              <a:rPr lang="zh-CN" altLang="en-US" sz="1920" dirty="0" smtClean="0">
                <a:solidFill>
                  <a:schemeClr val="tx2"/>
                </a:solidFill>
                <a:latin typeface="微软雅黑" pitchFamily="34" charset="-122"/>
                <a:ea typeface="微软雅黑" pitchFamily="34" charset="-122"/>
                <a:sym typeface="微软雅黑" pitchFamily="34" charset="-122"/>
              </a:rPr>
              <a:t>。</a:t>
            </a:r>
            <a:endParaRPr lang="en-US" altLang="zh-CN" sz="1920" dirty="0" smtClean="0">
              <a:solidFill>
                <a:schemeClr val="tx2"/>
              </a:solidFill>
              <a:latin typeface="微软雅黑" pitchFamily="34" charset="-122"/>
              <a:ea typeface="微软雅黑" pitchFamily="34" charset="-122"/>
              <a:sym typeface="微软雅黑" pitchFamily="34" charset="-122"/>
            </a:endParaRPr>
          </a:p>
          <a:p>
            <a:pPr>
              <a:buFont typeface="Arial" pitchFamily="34" charset="0"/>
              <a:buNone/>
            </a:pPr>
            <a:r>
              <a:rPr lang="zh-CN" altLang="en-US" sz="1920" dirty="0" smtClean="0">
                <a:solidFill>
                  <a:schemeClr val="tx2"/>
                </a:solidFill>
                <a:latin typeface="微软雅黑" pitchFamily="34" charset="-122"/>
                <a:ea typeface="微软雅黑" pitchFamily="34" charset="-122"/>
                <a:sym typeface="微软雅黑" pitchFamily="34" charset="-122"/>
              </a:rPr>
              <a:t>（</a:t>
            </a:r>
            <a:r>
              <a:rPr lang="en-US" altLang="zh-CN" sz="1920" dirty="0" smtClean="0">
                <a:solidFill>
                  <a:schemeClr val="tx2"/>
                </a:solidFill>
                <a:latin typeface="微软雅黑" pitchFamily="34" charset="-122"/>
                <a:ea typeface="微软雅黑" pitchFamily="34" charset="-122"/>
                <a:sym typeface="微软雅黑" pitchFamily="34" charset="-122"/>
              </a:rPr>
              <a:t>4</a:t>
            </a:r>
            <a:r>
              <a:rPr lang="zh-CN" altLang="en-US" sz="1920" dirty="0" smtClean="0">
                <a:solidFill>
                  <a:schemeClr val="tx2"/>
                </a:solidFill>
                <a:latin typeface="微软雅黑" pitchFamily="34" charset="-122"/>
                <a:ea typeface="微软雅黑" pitchFamily="34" charset="-122"/>
                <a:sym typeface="微软雅黑" pitchFamily="34" charset="-122"/>
              </a:rPr>
              <a:t>）因为</a:t>
            </a:r>
            <a:r>
              <a:rPr lang="zh-CN" altLang="en-US" sz="1920" dirty="0">
                <a:solidFill>
                  <a:schemeClr val="tx2"/>
                </a:solidFill>
                <a:latin typeface="微软雅黑" pitchFamily="34" charset="-122"/>
                <a:ea typeface="微软雅黑" pitchFamily="34" charset="-122"/>
                <a:sym typeface="微软雅黑" pitchFamily="34" charset="-122"/>
              </a:rPr>
              <a:t>电子产品的发展始终离不开电源，随着电子产品的微型化，也要求电池以及供电系统的微型化，所以整体对我们硬件工程师特别是电源工程师的要求是不断提高的</a:t>
            </a:r>
            <a:r>
              <a:rPr lang="zh-CN" altLang="en-US" sz="1920" dirty="0" smtClean="0">
                <a:solidFill>
                  <a:schemeClr val="tx2"/>
                </a:solidFill>
                <a:latin typeface="微软雅黑" pitchFamily="34" charset="-122"/>
                <a:ea typeface="微软雅黑" pitchFamily="34" charset="-122"/>
                <a:sym typeface="微软雅黑" pitchFamily="34" charset="-122"/>
              </a:rPr>
              <a:t>。</a:t>
            </a:r>
            <a:endParaRPr lang="en-US" altLang="zh-CN" sz="1920" dirty="0" smtClean="0">
              <a:solidFill>
                <a:schemeClr val="tx2"/>
              </a:solidFill>
              <a:latin typeface="微软雅黑" pitchFamily="34" charset="-122"/>
              <a:ea typeface="微软雅黑" pitchFamily="34" charset="-122"/>
              <a:sym typeface="微软雅黑" pitchFamily="34" charset="-122"/>
            </a:endParaRPr>
          </a:p>
          <a:p>
            <a:pPr>
              <a:buFont typeface="Arial" pitchFamily="34" charset="0"/>
              <a:buNone/>
            </a:pPr>
            <a:r>
              <a:rPr lang="zh-CN" altLang="en-US" sz="1920" dirty="0" smtClean="0">
                <a:solidFill>
                  <a:schemeClr val="tx2"/>
                </a:solidFill>
                <a:latin typeface="微软雅黑" pitchFamily="34" charset="-122"/>
                <a:ea typeface="微软雅黑" pitchFamily="34" charset="-122"/>
                <a:sym typeface="微软雅黑" pitchFamily="34" charset="-122"/>
              </a:rPr>
              <a:t>（</a:t>
            </a:r>
            <a:r>
              <a:rPr lang="en-US" altLang="zh-CN" sz="1920" dirty="0" smtClean="0">
                <a:solidFill>
                  <a:schemeClr val="tx2"/>
                </a:solidFill>
                <a:latin typeface="微软雅黑" pitchFamily="34" charset="-122"/>
                <a:ea typeface="微软雅黑" pitchFamily="34" charset="-122"/>
                <a:sym typeface="微软雅黑" pitchFamily="34" charset="-122"/>
              </a:rPr>
              <a:t>5</a:t>
            </a:r>
            <a:r>
              <a:rPr lang="zh-CN" altLang="en-US" sz="1920" dirty="0" smtClean="0">
                <a:solidFill>
                  <a:schemeClr val="tx2"/>
                </a:solidFill>
                <a:latin typeface="微软雅黑" pitchFamily="34" charset="-122"/>
                <a:ea typeface="微软雅黑" pitchFamily="34" charset="-122"/>
                <a:sym typeface="微软雅黑" pitchFamily="34" charset="-122"/>
              </a:rPr>
              <a:t>）在</a:t>
            </a:r>
            <a:r>
              <a:rPr lang="zh-CN" altLang="en-US" sz="1920" dirty="0">
                <a:solidFill>
                  <a:schemeClr val="tx2"/>
                </a:solidFill>
                <a:latin typeface="微软雅黑" pitchFamily="34" charset="-122"/>
                <a:ea typeface="微软雅黑" pitchFamily="34" charset="-122"/>
                <a:sym typeface="微软雅黑" pitchFamily="34" charset="-122"/>
              </a:rPr>
              <a:t>大学学习的专业知识在工作方面影响还是非常大的。比如模拟电子技术，微机原理这些课程，以后都会用到，所以学弟学妹们一定要好好学习专业知识</a:t>
            </a:r>
            <a:endParaRPr lang="zh-CN" altLang="en-US" sz="1440" dirty="0">
              <a:solidFill>
                <a:schemeClr val="accent2"/>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5792836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02"/>
                                        </p:tgtEl>
                                        <p:attrNameLst>
                                          <p:attrName>style.visibility</p:attrName>
                                        </p:attrNameLst>
                                      </p:cBhvr>
                                      <p:to>
                                        <p:strVal val="visible"/>
                                      </p:to>
                                    </p:set>
                                    <p:animEffect>
                                      <p:cBhvr>
                                        <p:cTn id="7" dur="500"/>
                                        <p:tgtEl>
                                          <p:spTgt spid="820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206"/>
                                        </p:tgtEl>
                                        <p:attrNameLst>
                                          <p:attrName>style.visibility</p:attrName>
                                        </p:attrNameLst>
                                      </p:cBhvr>
                                      <p:to>
                                        <p:strVal val="visible"/>
                                      </p:to>
                                    </p:set>
                                    <p:anim calcmode="lin" valueType="num">
                                      <p:cBhvr>
                                        <p:cTn id="11" dur="500" fill="hold"/>
                                        <p:tgtEl>
                                          <p:spTgt spid="8206"/>
                                        </p:tgtEl>
                                        <p:attrNameLst>
                                          <p:attrName>ppt_w</p:attrName>
                                        </p:attrNameLst>
                                      </p:cBhvr>
                                      <p:tavLst>
                                        <p:tav tm="0">
                                          <p:val>
                                            <p:fltVal val="0"/>
                                          </p:val>
                                        </p:tav>
                                        <p:tav tm="100000">
                                          <p:val>
                                            <p:strVal val="#ppt_w"/>
                                          </p:val>
                                        </p:tav>
                                      </p:tavLst>
                                    </p:anim>
                                    <p:anim calcmode="lin" valueType="num">
                                      <p:cBhvr>
                                        <p:cTn id="12" dur="500" fill="hold"/>
                                        <p:tgtEl>
                                          <p:spTgt spid="8206"/>
                                        </p:tgtEl>
                                        <p:attrNameLst>
                                          <p:attrName>ppt_h</p:attrName>
                                        </p:attrNameLst>
                                      </p:cBhvr>
                                      <p:tavLst>
                                        <p:tav tm="0">
                                          <p:val>
                                            <p:fltVal val="0"/>
                                          </p:val>
                                        </p:tav>
                                        <p:tav tm="100000">
                                          <p:val>
                                            <p:strVal val="#ppt_h"/>
                                          </p:val>
                                        </p:tav>
                                      </p:tavLst>
                                    </p:anim>
                                    <p:animEffect>
                                      <p:cBhvr>
                                        <p:cTn id="13" dur="500"/>
                                        <p:tgtEl>
                                          <p:spTgt spid="8206"/>
                                        </p:tgtEl>
                                      </p:cBhvr>
                                    </p:animEffect>
                                  </p:childTnLst>
                                </p:cTn>
                              </p:par>
                            </p:childTnLst>
                          </p:cTn>
                        </p:par>
                        <p:par>
                          <p:cTn id="14" fill="hold" nodeType="afterGroup">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203"/>
                                        </p:tgtEl>
                                        <p:attrNameLst>
                                          <p:attrName>style.visibility</p:attrName>
                                        </p:attrNameLst>
                                      </p:cBhvr>
                                      <p:to>
                                        <p:strVal val="visible"/>
                                      </p:to>
                                    </p:set>
                                    <p:anim calcmode="lin" valueType="num">
                                      <p:cBhvr>
                                        <p:cTn id="17" dur="500" fill="hold"/>
                                        <p:tgtEl>
                                          <p:spTgt spid="8203"/>
                                        </p:tgtEl>
                                        <p:attrNameLst>
                                          <p:attrName>ppt_w</p:attrName>
                                        </p:attrNameLst>
                                      </p:cBhvr>
                                      <p:tavLst>
                                        <p:tav tm="0">
                                          <p:val>
                                            <p:fltVal val="0"/>
                                          </p:val>
                                        </p:tav>
                                        <p:tav tm="100000">
                                          <p:val>
                                            <p:strVal val="#ppt_w"/>
                                          </p:val>
                                        </p:tav>
                                      </p:tavLst>
                                    </p:anim>
                                    <p:anim calcmode="lin" valueType="num">
                                      <p:cBhvr>
                                        <p:cTn id="18" dur="500" fill="hold"/>
                                        <p:tgtEl>
                                          <p:spTgt spid="8203"/>
                                        </p:tgtEl>
                                        <p:attrNameLst>
                                          <p:attrName>ppt_h</p:attrName>
                                        </p:attrNameLst>
                                      </p:cBhvr>
                                      <p:tavLst>
                                        <p:tav tm="0">
                                          <p:val>
                                            <p:fltVal val="0"/>
                                          </p:val>
                                        </p:tav>
                                        <p:tav tm="100000">
                                          <p:val>
                                            <p:strVal val="#ppt_h"/>
                                          </p:val>
                                        </p:tav>
                                      </p:tavLst>
                                    </p:anim>
                                    <p:animEffect>
                                      <p:cBhvr>
                                        <p:cTn id="19" dur="500"/>
                                        <p:tgtEl>
                                          <p:spTgt spid="8203"/>
                                        </p:tgtEl>
                                      </p:cBhvr>
                                    </p:animEffect>
                                  </p:childTnLst>
                                </p:cTn>
                              </p:par>
                            </p:childTnLst>
                          </p:cTn>
                        </p:par>
                        <p:par>
                          <p:cTn id="20" fill="hold" nodeType="afterGroup">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8204"/>
                                        </p:tgtEl>
                                        <p:attrNameLst>
                                          <p:attrName>style.visibility</p:attrName>
                                        </p:attrNameLst>
                                      </p:cBhvr>
                                      <p:to>
                                        <p:strVal val="visible"/>
                                      </p:to>
                                    </p:set>
                                    <p:anim calcmode="lin" valueType="num">
                                      <p:cBhvr>
                                        <p:cTn id="23" dur="500" fill="hold"/>
                                        <p:tgtEl>
                                          <p:spTgt spid="8204"/>
                                        </p:tgtEl>
                                        <p:attrNameLst>
                                          <p:attrName>ppt_w</p:attrName>
                                        </p:attrNameLst>
                                      </p:cBhvr>
                                      <p:tavLst>
                                        <p:tav tm="0">
                                          <p:val>
                                            <p:fltVal val="0"/>
                                          </p:val>
                                        </p:tav>
                                        <p:tav tm="100000">
                                          <p:val>
                                            <p:strVal val="#ppt_w"/>
                                          </p:val>
                                        </p:tav>
                                      </p:tavLst>
                                    </p:anim>
                                    <p:anim calcmode="lin" valueType="num">
                                      <p:cBhvr>
                                        <p:cTn id="24" dur="500" fill="hold"/>
                                        <p:tgtEl>
                                          <p:spTgt spid="8204"/>
                                        </p:tgtEl>
                                        <p:attrNameLst>
                                          <p:attrName>ppt_h</p:attrName>
                                        </p:attrNameLst>
                                      </p:cBhvr>
                                      <p:tavLst>
                                        <p:tav tm="0">
                                          <p:val>
                                            <p:fltVal val="0"/>
                                          </p:val>
                                        </p:tav>
                                        <p:tav tm="100000">
                                          <p:val>
                                            <p:strVal val="#ppt_h"/>
                                          </p:val>
                                        </p:tav>
                                      </p:tavLst>
                                    </p:anim>
                                    <p:animEffect>
                                      <p:cBhvr>
                                        <p:cTn id="25" dur="500"/>
                                        <p:tgtEl>
                                          <p:spTgt spid="8204"/>
                                        </p:tgtEl>
                                      </p:cBhvr>
                                    </p:animEffect>
                                  </p:childTnLst>
                                </p:cTn>
                              </p:par>
                            </p:childTnLst>
                          </p:cTn>
                        </p:par>
                        <p:par>
                          <p:cTn id="26" fill="hold" nodeType="afterGroup">
                            <p:stCondLst>
                              <p:cond delay="2000"/>
                            </p:stCondLst>
                            <p:childTnLst>
                              <p:par>
                                <p:cTn id="27" presetID="47" presetClass="entr" presetSubtype="0" fill="hold" grpId="0" nodeType="afterEffect">
                                  <p:stCondLst>
                                    <p:cond delay="0"/>
                                  </p:stCondLst>
                                  <p:childTnLst>
                                    <p:set>
                                      <p:cBhvr>
                                        <p:cTn id="28" dur="1" fill="hold">
                                          <p:stCondLst>
                                            <p:cond delay="0"/>
                                          </p:stCondLst>
                                        </p:cTn>
                                        <p:tgtEl>
                                          <p:spTgt spid="8209"/>
                                        </p:tgtEl>
                                        <p:attrNameLst>
                                          <p:attrName>style.visibility</p:attrName>
                                        </p:attrNameLst>
                                      </p:cBhvr>
                                      <p:to>
                                        <p:strVal val="visible"/>
                                      </p:to>
                                    </p:set>
                                    <p:animEffect>
                                      <p:cBhvr>
                                        <p:cTn id="29" dur="1000"/>
                                        <p:tgtEl>
                                          <p:spTgt spid="8209"/>
                                        </p:tgtEl>
                                      </p:cBhvr>
                                    </p:animEffect>
                                    <p:anim calcmode="lin" valueType="num">
                                      <p:cBhvr>
                                        <p:cTn id="30" dur="1000" fill="hold"/>
                                        <p:tgtEl>
                                          <p:spTgt spid="8209"/>
                                        </p:tgtEl>
                                        <p:attrNameLst>
                                          <p:attrName>ppt_x</p:attrName>
                                        </p:attrNameLst>
                                      </p:cBhvr>
                                      <p:tavLst>
                                        <p:tav tm="0">
                                          <p:val>
                                            <p:strVal val="#ppt_x"/>
                                          </p:val>
                                        </p:tav>
                                        <p:tav tm="100000">
                                          <p:val>
                                            <p:strVal val="#ppt_x"/>
                                          </p:val>
                                        </p:tav>
                                      </p:tavLst>
                                    </p:anim>
                                    <p:anim calcmode="lin" valueType="num">
                                      <p:cBhvr>
                                        <p:cTn id="31" dur="1000" fill="hold"/>
                                        <p:tgtEl>
                                          <p:spTgt spid="82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 grpId="0" bldLvl="0" animBg="1" autoUpdateAnimBg="0"/>
      <p:bldP spid="8203" grpId="0" bldLvl="0" animBg="1" autoUpdateAnimBg="0"/>
      <p:bldP spid="8204" grpId="0" bldLvl="0" animBg="1" autoUpdateAnimBg="0"/>
      <p:bldP spid="8206" grpId="0" bldLvl="0" animBg="1" autoUpdateAnimBg="0"/>
      <p:bldP spid="8209"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菱形 3"/>
          <p:cNvSpPr/>
          <p:nvPr/>
        </p:nvSpPr>
        <p:spPr>
          <a:xfrm>
            <a:off x="1824333" y="-838748"/>
            <a:ext cx="8608522" cy="8608522"/>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309464" y="6002752"/>
            <a:ext cx="76382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09464" y="3366793"/>
            <a:ext cx="76382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useBgFill="1">
        <p:nvSpPr>
          <p:cNvPr id="19" name="文本框 18"/>
          <p:cNvSpPr txBox="1"/>
          <p:nvPr/>
        </p:nvSpPr>
        <p:spPr>
          <a:xfrm>
            <a:off x="2958496" y="3407500"/>
            <a:ext cx="6340197" cy="2554545"/>
          </a:xfrm>
          <a:prstGeom prst="rect">
            <a:avLst/>
          </a:prstGeom>
        </p:spPr>
        <p:txBody>
          <a:bodyPr wrap="none" rtlCol="0">
            <a:spAutoFit/>
          </a:bodyPr>
          <a:lstStyle/>
          <a:p>
            <a:pPr algn="ctr"/>
            <a:r>
              <a:rPr lang="zh-CN" altLang="en-US" sz="8000" dirty="0" smtClean="0">
                <a:solidFill>
                  <a:schemeClr val="bg1"/>
                </a:solidFill>
                <a:latin typeface="汉仪菱心体简" panose="02010609000101010101" pitchFamily="49" charset="-122"/>
                <a:ea typeface="汉仪菱心体简" panose="02010609000101010101" pitchFamily="49" charset="-122"/>
              </a:rPr>
              <a:t>我和他们一样</a:t>
            </a:r>
            <a:endParaRPr lang="en-US" altLang="zh-CN" sz="8000" dirty="0" smtClean="0">
              <a:solidFill>
                <a:schemeClr val="bg1"/>
              </a:solidFill>
              <a:latin typeface="汉仪菱心体简" panose="02010609000101010101" pitchFamily="49" charset="-122"/>
              <a:ea typeface="汉仪菱心体简" panose="02010609000101010101" pitchFamily="49" charset="-122"/>
            </a:endParaRPr>
          </a:p>
          <a:p>
            <a:pPr algn="ctr"/>
            <a:r>
              <a:rPr lang="zh-CN" altLang="en-US" sz="8000" dirty="0" smtClean="0">
                <a:solidFill>
                  <a:schemeClr val="bg1"/>
                </a:solidFill>
                <a:latin typeface="汉仪菱心体简" panose="02010609000101010101" pitchFamily="49" charset="-122"/>
                <a:ea typeface="汉仪菱心体简" panose="02010609000101010101" pitchFamily="49" charset="-122"/>
              </a:rPr>
              <a:t>却又不太一样</a:t>
            </a:r>
            <a:endParaRPr lang="en-US" altLang="zh-CN" sz="8000" dirty="0" smtClean="0">
              <a:solidFill>
                <a:schemeClr val="bg1"/>
              </a:solidFill>
              <a:latin typeface="汉仪菱心体简" panose="02010609000101010101" pitchFamily="49" charset="-122"/>
              <a:ea typeface="汉仪菱心体简" panose="02010609000101010101" pitchFamily="49" charset="-122"/>
            </a:endParaRPr>
          </a:p>
        </p:txBody>
      </p:sp>
      <p:sp useBgFill="1">
        <p:nvSpPr>
          <p:cNvPr id="20" name="文本框 19"/>
          <p:cNvSpPr txBox="1"/>
          <p:nvPr/>
        </p:nvSpPr>
        <p:spPr>
          <a:xfrm>
            <a:off x="2921718" y="2871412"/>
            <a:ext cx="6413752" cy="461665"/>
          </a:xfrm>
          <a:prstGeom prst="rect">
            <a:avLst/>
          </a:prstGeom>
        </p:spPr>
        <p:txBody>
          <a:bodyPr wrap="square" rtlCol="0">
            <a:spAutoFit/>
          </a:bodyPr>
          <a:lstStyle/>
          <a:p>
            <a:pPr algn="ctr"/>
            <a:r>
              <a:rPr lang="en-US" altLang="zh-CN" sz="2400" b="1" spc="600" dirty="0" smtClean="0">
                <a:solidFill>
                  <a:schemeClr val="bg1"/>
                </a:solidFill>
                <a:ea typeface="SimSun-ExtB" panose="02010609060101010101" pitchFamily="49" charset="-122"/>
              </a:rPr>
              <a:t>I AM PART OF 90S</a:t>
            </a:r>
            <a:endParaRPr lang="zh-CN" altLang="en-US" sz="2400" b="1" spc="600" dirty="0">
              <a:solidFill>
                <a:schemeClr val="bg1"/>
              </a:solidFill>
              <a:ea typeface="SimSun-ExtB" panose="02010609060101010101" pitchFamily="49" charset="-122"/>
            </a:endParaRPr>
          </a:p>
        </p:txBody>
      </p:sp>
      <p:sp useBgFill="1">
        <p:nvSpPr>
          <p:cNvPr id="21" name="文本框 20"/>
          <p:cNvSpPr txBox="1"/>
          <p:nvPr/>
        </p:nvSpPr>
        <p:spPr>
          <a:xfrm>
            <a:off x="2505499" y="6043461"/>
            <a:ext cx="7246190" cy="461665"/>
          </a:xfrm>
          <a:prstGeom prst="rect">
            <a:avLst/>
          </a:prstGeom>
        </p:spPr>
        <p:txBody>
          <a:bodyPr wrap="square" rtlCol="0">
            <a:spAutoFit/>
          </a:bodyPr>
          <a:lstStyle/>
          <a:p>
            <a:pPr algn="ctr"/>
            <a:r>
              <a:rPr lang="en-US" altLang="zh-CN" sz="2400" b="1" spc="600" dirty="0" smtClean="0">
                <a:solidFill>
                  <a:schemeClr val="bg1"/>
                </a:solidFill>
                <a:ea typeface="SimSun-ExtB" panose="02010609060101010101" pitchFamily="49" charset="-122"/>
              </a:rPr>
              <a:t>BUT I HAVE MY UNIQUE SIDES</a:t>
            </a:r>
            <a:endParaRPr lang="zh-CN" altLang="en-US" sz="2400" b="1" spc="600" dirty="0">
              <a:solidFill>
                <a:schemeClr val="bg1"/>
              </a:solidFill>
              <a:ea typeface="SimSun-ExtB" panose="02010609060101010101" pitchFamily="49" charset="-122"/>
            </a:endParaRPr>
          </a:p>
        </p:txBody>
      </p:sp>
      <p:grpSp>
        <p:nvGrpSpPr>
          <p:cNvPr id="24" name="Group 29"/>
          <p:cNvGrpSpPr>
            <a:grpSpLocks noChangeAspect="1"/>
          </p:cNvGrpSpPr>
          <p:nvPr/>
        </p:nvGrpSpPr>
        <p:grpSpPr bwMode="auto">
          <a:xfrm>
            <a:off x="4998640" y="619661"/>
            <a:ext cx="2194720" cy="2042608"/>
            <a:chOff x="4239" y="2878"/>
            <a:chExt cx="606" cy="564"/>
          </a:xfrm>
          <a:solidFill>
            <a:schemeClr val="bg1"/>
          </a:solidFill>
        </p:grpSpPr>
        <p:sp>
          <p:nvSpPr>
            <p:cNvPr id="25" name="Freeform 30"/>
            <p:cNvSpPr>
              <a:spLocks/>
            </p:cNvSpPr>
            <p:nvPr/>
          </p:nvSpPr>
          <p:spPr bwMode="auto">
            <a:xfrm>
              <a:off x="4410" y="2878"/>
              <a:ext cx="282" cy="219"/>
            </a:xfrm>
            <a:custGeom>
              <a:avLst/>
              <a:gdLst>
                <a:gd name="T0" fmla="*/ 0 w 1242"/>
                <a:gd name="T1" fmla="*/ 483 h 963"/>
                <a:gd name="T2" fmla="*/ 140 w 1242"/>
                <a:gd name="T3" fmla="*/ 622 h 963"/>
                <a:gd name="T4" fmla="*/ 265 w 1242"/>
                <a:gd name="T5" fmla="*/ 606 h 963"/>
                <a:gd name="T6" fmla="*/ 279 w 1242"/>
                <a:gd name="T7" fmla="*/ 690 h 963"/>
                <a:gd name="T8" fmla="*/ 279 w 1242"/>
                <a:gd name="T9" fmla="*/ 963 h 963"/>
                <a:gd name="T10" fmla="*/ 511 w 1242"/>
                <a:gd name="T11" fmla="*/ 963 h 963"/>
                <a:gd name="T12" fmla="*/ 553 w 1242"/>
                <a:gd name="T13" fmla="*/ 953 h 963"/>
                <a:gd name="T14" fmla="*/ 547 w 1242"/>
                <a:gd name="T15" fmla="*/ 867 h 963"/>
                <a:gd name="T16" fmla="*/ 759 w 1242"/>
                <a:gd name="T17" fmla="*/ 675 h 963"/>
                <a:gd name="T18" fmla="*/ 971 w 1242"/>
                <a:gd name="T19" fmla="*/ 867 h 963"/>
                <a:gd name="T20" fmla="*/ 965 w 1242"/>
                <a:gd name="T21" fmla="*/ 953 h 963"/>
                <a:gd name="T22" fmla="*/ 1006 w 1242"/>
                <a:gd name="T23" fmla="*/ 963 h 963"/>
                <a:gd name="T24" fmla="*/ 1239 w 1242"/>
                <a:gd name="T25" fmla="*/ 963 h 963"/>
                <a:gd name="T26" fmla="*/ 1239 w 1242"/>
                <a:gd name="T27" fmla="*/ 117 h 963"/>
                <a:gd name="T28" fmla="*/ 1214 w 1242"/>
                <a:gd name="T29" fmla="*/ 28 h 963"/>
                <a:gd name="T30" fmla="*/ 1118 w 1242"/>
                <a:gd name="T31" fmla="*/ 3 h 963"/>
                <a:gd name="T32" fmla="*/ 279 w 1242"/>
                <a:gd name="T33" fmla="*/ 3 h 963"/>
                <a:gd name="T34" fmla="*/ 279 w 1242"/>
                <a:gd name="T35" fmla="*/ 276 h 963"/>
                <a:gd name="T36" fmla="*/ 265 w 1242"/>
                <a:gd name="T37" fmla="*/ 361 h 963"/>
                <a:gd name="T38" fmla="*/ 140 w 1242"/>
                <a:gd name="T39" fmla="*/ 344 h 963"/>
                <a:gd name="T40" fmla="*/ 0 w 1242"/>
                <a:gd name="T41" fmla="*/ 48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2" h="963">
                  <a:moveTo>
                    <a:pt x="0" y="483"/>
                  </a:moveTo>
                  <a:cubicBezTo>
                    <a:pt x="0" y="560"/>
                    <a:pt x="63" y="622"/>
                    <a:pt x="140" y="622"/>
                  </a:cubicBezTo>
                  <a:cubicBezTo>
                    <a:pt x="209" y="622"/>
                    <a:pt x="243" y="579"/>
                    <a:pt x="265" y="606"/>
                  </a:cubicBezTo>
                  <a:cubicBezTo>
                    <a:pt x="277" y="620"/>
                    <a:pt x="279" y="637"/>
                    <a:pt x="279" y="690"/>
                  </a:cubicBezTo>
                  <a:lnTo>
                    <a:pt x="279" y="963"/>
                  </a:lnTo>
                  <a:lnTo>
                    <a:pt x="511" y="963"/>
                  </a:lnTo>
                  <a:cubicBezTo>
                    <a:pt x="545" y="963"/>
                    <a:pt x="550" y="960"/>
                    <a:pt x="553" y="953"/>
                  </a:cubicBezTo>
                  <a:cubicBezTo>
                    <a:pt x="559" y="940"/>
                    <a:pt x="547" y="918"/>
                    <a:pt x="547" y="867"/>
                  </a:cubicBezTo>
                  <a:cubicBezTo>
                    <a:pt x="547" y="760"/>
                    <a:pt x="660" y="675"/>
                    <a:pt x="759" y="675"/>
                  </a:cubicBezTo>
                  <a:cubicBezTo>
                    <a:pt x="858" y="675"/>
                    <a:pt x="971" y="756"/>
                    <a:pt x="971" y="867"/>
                  </a:cubicBezTo>
                  <a:cubicBezTo>
                    <a:pt x="971" y="918"/>
                    <a:pt x="959" y="940"/>
                    <a:pt x="965" y="953"/>
                  </a:cubicBezTo>
                  <a:cubicBezTo>
                    <a:pt x="967" y="960"/>
                    <a:pt x="972" y="963"/>
                    <a:pt x="1006" y="963"/>
                  </a:cubicBezTo>
                  <a:lnTo>
                    <a:pt x="1239" y="963"/>
                  </a:lnTo>
                  <a:lnTo>
                    <a:pt x="1239" y="117"/>
                  </a:lnTo>
                  <a:cubicBezTo>
                    <a:pt x="1239" y="117"/>
                    <a:pt x="1242" y="57"/>
                    <a:pt x="1214" y="28"/>
                  </a:cubicBezTo>
                  <a:cubicBezTo>
                    <a:pt x="1185" y="0"/>
                    <a:pt x="1118" y="3"/>
                    <a:pt x="1118" y="3"/>
                  </a:cubicBezTo>
                  <a:lnTo>
                    <a:pt x="279" y="3"/>
                  </a:lnTo>
                  <a:lnTo>
                    <a:pt x="279" y="276"/>
                  </a:lnTo>
                  <a:cubicBezTo>
                    <a:pt x="279" y="329"/>
                    <a:pt x="277" y="347"/>
                    <a:pt x="265" y="361"/>
                  </a:cubicBezTo>
                  <a:cubicBezTo>
                    <a:pt x="243" y="388"/>
                    <a:pt x="209" y="344"/>
                    <a:pt x="140" y="344"/>
                  </a:cubicBezTo>
                  <a:cubicBezTo>
                    <a:pt x="63" y="344"/>
                    <a:pt x="0" y="406"/>
                    <a:pt x="0" y="48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26" name="Freeform 31"/>
            <p:cNvSpPr>
              <a:spLocks/>
            </p:cNvSpPr>
            <p:nvPr/>
          </p:nvSpPr>
          <p:spPr bwMode="auto">
            <a:xfrm>
              <a:off x="4239" y="2878"/>
              <a:ext cx="219" cy="282"/>
            </a:xfrm>
            <a:custGeom>
              <a:avLst/>
              <a:gdLst>
                <a:gd name="T0" fmla="*/ 5 w 965"/>
                <a:gd name="T1" fmla="*/ 965 h 1244"/>
                <a:gd name="T2" fmla="*/ 279 w 965"/>
                <a:gd name="T3" fmla="*/ 965 h 1244"/>
                <a:gd name="T4" fmla="*/ 363 w 965"/>
                <a:gd name="T5" fmla="*/ 979 h 1244"/>
                <a:gd name="T6" fmla="*/ 346 w 965"/>
                <a:gd name="T7" fmla="*/ 1104 h 1244"/>
                <a:gd name="T8" fmla="*/ 485 w 965"/>
                <a:gd name="T9" fmla="*/ 1244 h 1244"/>
                <a:gd name="T10" fmla="*/ 625 w 965"/>
                <a:gd name="T11" fmla="*/ 1104 h 1244"/>
                <a:gd name="T12" fmla="*/ 608 w 965"/>
                <a:gd name="T13" fmla="*/ 979 h 1244"/>
                <a:gd name="T14" fmla="*/ 692 w 965"/>
                <a:gd name="T15" fmla="*/ 965 h 1244"/>
                <a:gd name="T16" fmla="*/ 965 w 965"/>
                <a:gd name="T17" fmla="*/ 965 h 1244"/>
                <a:gd name="T18" fmla="*/ 965 w 965"/>
                <a:gd name="T19" fmla="*/ 733 h 1244"/>
                <a:gd name="T20" fmla="*/ 955 w 965"/>
                <a:gd name="T21" fmla="*/ 691 h 1244"/>
                <a:gd name="T22" fmla="*/ 869 w 965"/>
                <a:gd name="T23" fmla="*/ 697 h 1244"/>
                <a:gd name="T24" fmla="*/ 677 w 965"/>
                <a:gd name="T25" fmla="*/ 485 h 1244"/>
                <a:gd name="T26" fmla="*/ 869 w 965"/>
                <a:gd name="T27" fmla="*/ 273 h 1244"/>
                <a:gd name="T28" fmla="*/ 955 w 965"/>
                <a:gd name="T29" fmla="*/ 280 h 1244"/>
                <a:gd name="T30" fmla="*/ 965 w 965"/>
                <a:gd name="T31" fmla="*/ 238 h 1244"/>
                <a:gd name="T32" fmla="*/ 965 w 965"/>
                <a:gd name="T33" fmla="*/ 5 h 1244"/>
                <a:gd name="T34" fmla="*/ 141 w 965"/>
                <a:gd name="T35" fmla="*/ 5 h 1244"/>
                <a:gd name="T36" fmla="*/ 31 w 965"/>
                <a:gd name="T37" fmla="*/ 30 h 1244"/>
                <a:gd name="T38" fmla="*/ 5 w 965"/>
                <a:gd name="T39" fmla="*/ 129 h 1244"/>
                <a:gd name="T40" fmla="*/ 5 w 965"/>
                <a:gd name="T41" fmla="*/ 965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5" h="1244">
                  <a:moveTo>
                    <a:pt x="5" y="965"/>
                  </a:moveTo>
                  <a:lnTo>
                    <a:pt x="279" y="965"/>
                  </a:lnTo>
                  <a:cubicBezTo>
                    <a:pt x="331" y="965"/>
                    <a:pt x="349" y="967"/>
                    <a:pt x="363" y="979"/>
                  </a:cubicBezTo>
                  <a:cubicBezTo>
                    <a:pt x="390" y="1001"/>
                    <a:pt x="346" y="1035"/>
                    <a:pt x="346" y="1104"/>
                  </a:cubicBezTo>
                  <a:cubicBezTo>
                    <a:pt x="346" y="1181"/>
                    <a:pt x="409" y="1244"/>
                    <a:pt x="485" y="1244"/>
                  </a:cubicBezTo>
                  <a:cubicBezTo>
                    <a:pt x="562" y="1244"/>
                    <a:pt x="625" y="1181"/>
                    <a:pt x="625" y="1104"/>
                  </a:cubicBezTo>
                  <a:cubicBezTo>
                    <a:pt x="625" y="1035"/>
                    <a:pt x="581" y="1002"/>
                    <a:pt x="608" y="979"/>
                  </a:cubicBezTo>
                  <a:cubicBezTo>
                    <a:pt x="622" y="967"/>
                    <a:pt x="639" y="965"/>
                    <a:pt x="692" y="965"/>
                  </a:cubicBezTo>
                  <a:lnTo>
                    <a:pt x="965" y="965"/>
                  </a:lnTo>
                  <a:lnTo>
                    <a:pt x="965" y="733"/>
                  </a:lnTo>
                  <a:cubicBezTo>
                    <a:pt x="965" y="699"/>
                    <a:pt x="962" y="694"/>
                    <a:pt x="955" y="691"/>
                  </a:cubicBezTo>
                  <a:cubicBezTo>
                    <a:pt x="942" y="685"/>
                    <a:pt x="920" y="697"/>
                    <a:pt x="869" y="697"/>
                  </a:cubicBezTo>
                  <a:cubicBezTo>
                    <a:pt x="762" y="697"/>
                    <a:pt x="677" y="584"/>
                    <a:pt x="677" y="485"/>
                  </a:cubicBezTo>
                  <a:cubicBezTo>
                    <a:pt x="677" y="386"/>
                    <a:pt x="758" y="273"/>
                    <a:pt x="869" y="273"/>
                  </a:cubicBezTo>
                  <a:cubicBezTo>
                    <a:pt x="920" y="273"/>
                    <a:pt x="942" y="285"/>
                    <a:pt x="955" y="280"/>
                  </a:cubicBezTo>
                  <a:cubicBezTo>
                    <a:pt x="962" y="277"/>
                    <a:pt x="965" y="272"/>
                    <a:pt x="965" y="238"/>
                  </a:cubicBezTo>
                  <a:lnTo>
                    <a:pt x="965" y="5"/>
                  </a:lnTo>
                  <a:lnTo>
                    <a:pt x="141" y="5"/>
                  </a:lnTo>
                  <a:cubicBezTo>
                    <a:pt x="141" y="5"/>
                    <a:pt x="61" y="0"/>
                    <a:pt x="31" y="30"/>
                  </a:cubicBezTo>
                  <a:cubicBezTo>
                    <a:pt x="0" y="61"/>
                    <a:pt x="5" y="129"/>
                    <a:pt x="5" y="129"/>
                  </a:cubicBezTo>
                  <a:lnTo>
                    <a:pt x="5" y="96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27" name="Freeform 32"/>
            <p:cNvSpPr>
              <a:spLocks/>
            </p:cNvSpPr>
            <p:nvPr/>
          </p:nvSpPr>
          <p:spPr bwMode="auto">
            <a:xfrm>
              <a:off x="4240" y="3113"/>
              <a:ext cx="281" cy="218"/>
            </a:xfrm>
            <a:custGeom>
              <a:avLst/>
              <a:gdLst>
                <a:gd name="T0" fmla="*/ 1240 w 1240"/>
                <a:gd name="T1" fmla="*/ 480 h 960"/>
                <a:gd name="T2" fmla="*/ 1101 w 1240"/>
                <a:gd name="T3" fmla="*/ 341 h 960"/>
                <a:gd name="T4" fmla="*/ 975 w 1240"/>
                <a:gd name="T5" fmla="*/ 357 h 960"/>
                <a:gd name="T6" fmla="*/ 961 w 1240"/>
                <a:gd name="T7" fmla="*/ 273 h 960"/>
                <a:gd name="T8" fmla="*/ 961 w 1240"/>
                <a:gd name="T9" fmla="*/ 0 h 960"/>
                <a:gd name="T10" fmla="*/ 729 w 1240"/>
                <a:gd name="T11" fmla="*/ 0 h 960"/>
                <a:gd name="T12" fmla="*/ 687 w 1240"/>
                <a:gd name="T13" fmla="*/ 10 h 960"/>
                <a:gd name="T14" fmla="*/ 693 w 1240"/>
                <a:gd name="T15" fmla="*/ 96 h 960"/>
                <a:gd name="T16" fmla="*/ 481 w 1240"/>
                <a:gd name="T17" fmla="*/ 288 h 960"/>
                <a:gd name="T18" fmla="*/ 270 w 1240"/>
                <a:gd name="T19" fmla="*/ 96 h 960"/>
                <a:gd name="T20" fmla="*/ 276 w 1240"/>
                <a:gd name="T21" fmla="*/ 10 h 960"/>
                <a:gd name="T22" fmla="*/ 234 w 1240"/>
                <a:gd name="T23" fmla="*/ 0 h 960"/>
                <a:gd name="T24" fmla="*/ 1 w 1240"/>
                <a:gd name="T25" fmla="*/ 0 h 960"/>
                <a:gd name="T26" fmla="*/ 1 w 1240"/>
                <a:gd name="T27" fmla="*/ 828 h 960"/>
                <a:gd name="T28" fmla="*/ 30 w 1240"/>
                <a:gd name="T29" fmla="*/ 928 h 960"/>
                <a:gd name="T30" fmla="*/ 129 w 1240"/>
                <a:gd name="T31" fmla="*/ 960 h 960"/>
                <a:gd name="T32" fmla="*/ 961 w 1240"/>
                <a:gd name="T33" fmla="*/ 960 h 960"/>
                <a:gd name="T34" fmla="*/ 961 w 1240"/>
                <a:gd name="T35" fmla="*/ 687 h 960"/>
                <a:gd name="T36" fmla="*/ 975 w 1240"/>
                <a:gd name="T37" fmla="*/ 602 h 960"/>
                <a:gd name="T38" fmla="*/ 1101 w 1240"/>
                <a:gd name="T39" fmla="*/ 619 h 960"/>
                <a:gd name="T40" fmla="*/ 1240 w 1240"/>
                <a:gd name="T41" fmla="*/ 48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0" h="960">
                  <a:moveTo>
                    <a:pt x="1240" y="480"/>
                  </a:moveTo>
                  <a:cubicBezTo>
                    <a:pt x="1240" y="403"/>
                    <a:pt x="1178" y="341"/>
                    <a:pt x="1101" y="341"/>
                  </a:cubicBezTo>
                  <a:cubicBezTo>
                    <a:pt x="1031" y="341"/>
                    <a:pt x="998" y="385"/>
                    <a:pt x="975" y="357"/>
                  </a:cubicBezTo>
                  <a:cubicBezTo>
                    <a:pt x="963" y="343"/>
                    <a:pt x="961" y="326"/>
                    <a:pt x="961" y="273"/>
                  </a:cubicBezTo>
                  <a:lnTo>
                    <a:pt x="961" y="0"/>
                  </a:lnTo>
                  <a:lnTo>
                    <a:pt x="729" y="0"/>
                  </a:lnTo>
                  <a:cubicBezTo>
                    <a:pt x="695" y="0"/>
                    <a:pt x="690" y="3"/>
                    <a:pt x="687" y="10"/>
                  </a:cubicBezTo>
                  <a:cubicBezTo>
                    <a:pt x="681" y="23"/>
                    <a:pt x="693" y="45"/>
                    <a:pt x="693" y="96"/>
                  </a:cubicBezTo>
                  <a:cubicBezTo>
                    <a:pt x="693" y="203"/>
                    <a:pt x="580" y="288"/>
                    <a:pt x="481" y="288"/>
                  </a:cubicBezTo>
                  <a:cubicBezTo>
                    <a:pt x="382" y="288"/>
                    <a:pt x="270" y="207"/>
                    <a:pt x="270" y="96"/>
                  </a:cubicBezTo>
                  <a:cubicBezTo>
                    <a:pt x="270" y="45"/>
                    <a:pt x="282" y="23"/>
                    <a:pt x="276" y="10"/>
                  </a:cubicBezTo>
                  <a:cubicBezTo>
                    <a:pt x="273" y="3"/>
                    <a:pt x="268" y="0"/>
                    <a:pt x="234" y="0"/>
                  </a:cubicBezTo>
                  <a:lnTo>
                    <a:pt x="1" y="0"/>
                  </a:lnTo>
                  <a:lnTo>
                    <a:pt x="1" y="828"/>
                  </a:lnTo>
                  <a:cubicBezTo>
                    <a:pt x="1" y="828"/>
                    <a:pt x="0" y="898"/>
                    <a:pt x="30" y="928"/>
                  </a:cubicBezTo>
                  <a:cubicBezTo>
                    <a:pt x="60" y="958"/>
                    <a:pt x="129" y="960"/>
                    <a:pt x="129" y="960"/>
                  </a:cubicBezTo>
                  <a:lnTo>
                    <a:pt x="961" y="960"/>
                  </a:lnTo>
                  <a:lnTo>
                    <a:pt x="961" y="687"/>
                  </a:lnTo>
                  <a:cubicBezTo>
                    <a:pt x="961" y="634"/>
                    <a:pt x="963" y="616"/>
                    <a:pt x="975" y="602"/>
                  </a:cubicBezTo>
                  <a:cubicBezTo>
                    <a:pt x="998" y="575"/>
                    <a:pt x="1031" y="619"/>
                    <a:pt x="1101" y="619"/>
                  </a:cubicBezTo>
                  <a:cubicBezTo>
                    <a:pt x="1178" y="619"/>
                    <a:pt x="1240" y="557"/>
                    <a:pt x="1240" y="48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28" name="Freeform 33"/>
            <p:cNvSpPr>
              <a:spLocks/>
            </p:cNvSpPr>
            <p:nvPr/>
          </p:nvSpPr>
          <p:spPr bwMode="auto">
            <a:xfrm>
              <a:off x="4537" y="3143"/>
              <a:ext cx="308" cy="299"/>
            </a:xfrm>
            <a:custGeom>
              <a:avLst/>
              <a:gdLst>
                <a:gd name="T0" fmla="*/ 770 w 1358"/>
                <a:gd name="T1" fmla="*/ 1267 h 1322"/>
                <a:gd name="T2" fmla="*/ 1358 w 1358"/>
                <a:gd name="T3" fmla="*/ 679 h 1322"/>
                <a:gd name="T4" fmla="*/ 1164 w 1358"/>
                <a:gd name="T5" fmla="*/ 486 h 1322"/>
                <a:gd name="T6" fmla="*/ 1114 w 1358"/>
                <a:gd name="T7" fmla="*/ 416 h 1322"/>
                <a:gd name="T8" fmla="*/ 1215 w 1358"/>
                <a:gd name="T9" fmla="*/ 339 h 1322"/>
                <a:gd name="T10" fmla="*/ 1215 w 1358"/>
                <a:gd name="T11" fmla="*/ 142 h 1322"/>
                <a:gd name="T12" fmla="*/ 1018 w 1358"/>
                <a:gd name="T13" fmla="*/ 142 h 1322"/>
                <a:gd name="T14" fmla="*/ 941 w 1358"/>
                <a:gd name="T15" fmla="*/ 243 h 1322"/>
                <a:gd name="T16" fmla="*/ 872 w 1358"/>
                <a:gd name="T17" fmla="*/ 193 h 1322"/>
                <a:gd name="T18" fmla="*/ 679 w 1358"/>
                <a:gd name="T19" fmla="*/ 0 h 1322"/>
                <a:gd name="T20" fmla="*/ 514 w 1358"/>
                <a:gd name="T21" fmla="*/ 164 h 1322"/>
                <a:gd name="T22" fmla="*/ 492 w 1358"/>
                <a:gd name="T23" fmla="*/ 201 h 1322"/>
                <a:gd name="T24" fmla="*/ 557 w 1358"/>
                <a:gd name="T25" fmla="*/ 258 h 1322"/>
                <a:gd name="T26" fmla="*/ 543 w 1358"/>
                <a:gd name="T27" fmla="*/ 543 h 1322"/>
                <a:gd name="T28" fmla="*/ 258 w 1358"/>
                <a:gd name="T29" fmla="*/ 557 h 1322"/>
                <a:gd name="T30" fmla="*/ 201 w 1358"/>
                <a:gd name="T31" fmla="*/ 492 h 1322"/>
                <a:gd name="T32" fmla="*/ 164 w 1358"/>
                <a:gd name="T33" fmla="*/ 514 h 1322"/>
                <a:gd name="T34" fmla="*/ 0 w 1358"/>
                <a:gd name="T35" fmla="*/ 679 h 1322"/>
                <a:gd name="T36" fmla="*/ 590 w 1358"/>
                <a:gd name="T37" fmla="*/ 1269 h 1322"/>
                <a:gd name="T38" fmla="*/ 679 w 1358"/>
                <a:gd name="T39" fmla="*/ 1322 h 1322"/>
                <a:gd name="T40" fmla="*/ 770 w 1358"/>
                <a:gd name="T41" fmla="*/ 1267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8" h="1322">
                  <a:moveTo>
                    <a:pt x="770" y="1267"/>
                  </a:moveTo>
                  <a:lnTo>
                    <a:pt x="1358" y="679"/>
                  </a:lnTo>
                  <a:lnTo>
                    <a:pt x="1164" y="486"/>
                  </a:lnTo>
                  <a:cubicBezTo>
                    <a:pt x="1127" y="448"/>
                    <a:pt x="1116" y="435"/>
                    <a:pt x="1114" y="416"/>
                  </a:cubicBezTo>
                  <a:cubicBezTo>
                    <a:pt x="1111" y="381"/>
                    <a:pt x="1166" y="389"/>
                    <a:pt x="1215" y="339"/>
                  </a:cubicBezTo>
                  <a:cubicBezTo>
                    <a:pt x="1270" y="285"/>
                    <a:pt x="1270" y="197"/>
                    <a:pt x="1215" y="142"/>
                  </a:cubicBezTo>
                  <a:cubicBezTo>
                    <a:pt x="1161" y="88"/>
                    <a:pt x="1073" y="88"/>
                    <a:pt x="1018" y="142"/>
                  </a:cubicBezTo>
                  <a:cubicBezTo>
                    <a:pt x="969" y="192"/>
                    <a:pt x="976" y="246"/>
                    <a:pt x="941" y="243"/>
                  </a:cubicBezTo>
                  <a:cubicBezTo>
                    <a:pt x="923" y="242"/>
                    <a:pt x="909" y="230"/>
                    <a:pt x="872" y="193"/>
                  </a:cubicBezTo>
                  <a:lnTo>
                    <a:pt x="679" y="0"/>
                  </a:lnTo>
                  <a:lnTo>
                    <a:pt x="514" y="164"/>
                  </a:lnTo>
                  <a:cubicBezTo>
                    <a:pt x="490" y="189"/>
                    <a:pt x="489" y="194"/>
                    <a:pt x="492" y="201"/>
                  </a:cubicBezTo>
                  <a:cubicBezTo>
                    <a:pt x="497" y="214"/>
                    <a:pt x="521" y="222"/>
                    <a:pt x="557" y="258"/>
                  </a:cubicBezTo>
                  <a:cubicBezTo>
                    <a:pt x="633" y="333"/>
                    <a:pt x="613" y="473"/>
                    <a:pt x="543" y="543"/>
                  </a:cubicBezTo>
                  <a:cubicBezTo>
                    <a:pt x="473" y="613"/>
                    <a:pt x="336" y="636"/>
                    <a:pt x="258" y="557"/>
                  </a:cubicBezTo>
                  <a:cubicBezTo>
                    <a:pt x="222" y="521"/>
                    <a:pt x="215" y="497"/>
                    <a:pt x="201" y="492"/>
                  </a:cubicBezTo>
                  <a:cubicBezTo>
                    <a:pt x="194" y="489"/>
                    <a:pt x="189" y="490"/>
                    <a:pt x="164" y="514"/>
                  </a:cubicBezTo>
                  <a:lnTo>
                    <a:pt x="0" y="679"/>
                  </a:lnTo>
                  <a:lnTo>
                    <a:pt x="590" y="1269"/>
                  </a:lnTo>
                  <a:cubicBezTo>
                    <a:pt x="590" y="1269"/>
                    <a:pt x="636" y="1322"/>
                    <a:pt x="679" y="1322"/>
                  </a:cubicBezTo>
                  <a:cubicBezTo>
                    <a:pt x="721" y="1322"/>
                    <a:pt x="770" y="1267"/>
                    <a:pt x="770" y="126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grpSp>
      <p:sp>
        <p:nvSpPr>
          <p:cNvPr id="16" name="菱形 15"/>
          <p:cNvSpPr/>
          <p:nvPr/>
        </p:nvSpPr>
        <p:spPr>
          <a:xfrm>
            <a:off x="547899" y="3736815"/>
            <a:ext cx="1957600" cy="1957600"/>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11158290" y="2486713"/>
            <a:ext cx="1957600" cy="1957600"/>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759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anim calcmode="lin" valueType="num">
                                      <p:cBhvr>
                                        <p:cTn id="8" dur="750" fill="hold"/>
                                        <p:tgtEl>
                                          <p:spTgt spid="24"/>
                                        </p:tgtEl>
                                        <p:attrNameLst>
                                          <p:attrName>ppt_w</p:attrName>
                                        </p:attrNameLst>
                                      </p:cBhvr>
                                      <p:tavLst>
                                        <p:tav tm="0" fmla="#ppt_w*sin(2.5*pi*$)">
                                          <p:val>
                                            <p:fltVal val="0"/>
                                          </p:val>
                                        </p:tav>
                                        <p:tav tm="100000">
                                          <p:val>
                                            <p:fltVal val="1"/>
                                          </p:val>
                                        </p:tav>
                                      </p:tavLst>
                                    </p:anim>
                                    <p:anim calcmode="lin" valueType="num">
                                      <p:cBhvr>
                                        <p:cTn id="9" dur="750" fill="hold"/>
                                        <p:tgtEl>
                                          <p:spTgt spid="24"/>
                                        </p:tgtEl>
                                        <p:attrNameLst>
                                          <p:attrName>ppt_h</p:attrName>
                                        </p:attrNameLst>
                                      </p:cBhvr>
                                      <p:tavLst>
                                        <p:tav tm="0">
                                          <p:val>
                                            <p:strVal val="#ppt_h"/>
                                          </p:val>
                                        </p:tav>
                                        <p:tav tm="100000">
                                          <p:val>
                                            <p:strVal val="#ppt_h"/>
                                          </p:val>
                                        </p:tav>
                                      </p:tavLst>
                                    </p:anim>
                                  </p:childTnLst>
                                </p:cTn>
                              </p:par>
                              <p:par>
                                <p:cTn id="10" presetID="32" presetClass="emph" presetSubtype="0" fill="hold" nodeType="withEffect">
                                  <p:stCondLst>
                                    <p:cond delay="500"/>
                                  </p:stCondLst>
                                  <p:childTnLst>
                                    <p:animRot by="120000">
                                      <p:cBhvr>
                                        <p:cTn id="11" dur="100" fill="hold">
                                          <p:stCondLst>
                                            <p:cond delay="0"/>
                                          </p:stCondLst>
                                        </p:cTn>
                                        <p:tgtEl>
                                          <p:spTgt spid="24"/>
                                        </p:tgtEl>
                                        <p:attrNameLst>
                                          <p:attrName>r</p:attrName>
                                        </p:attrNameLst>
                                      </p:cBhvr>
                                    </p:animRot>
                                    <p:animRot by="-240000">
                                      <p:cBhvr>
                                        <p:cTn id="12" dur="200" fill="hold">
                                          <p:stCondLst>
                                            <p:cond delay="200"/>
                                          </p:stCondLst>
                                        </p:cTn>
                                        <p:tgtEl>
                                          <p:spTgt spid="24"/>
                                        </p:tgtEl>
                                        <p:attrNameLst>
                                          <p:attrName>r</p:attrName>
                                        </p:attrNameLst>
                                      </p:cBhvr>
                                    </p:animRot>
                                    <p:animRot by="240000">
                                      <p:cBhvr>
                                        <p:cTn id="13" dur="200" fill="hold">
                                          <p:stCondLst>
                                            <p:cond delay="400"/>
                                          </p:stCondLst>
                                        </p:cTn>
                                        <p:tgtEl>
                                          <p:spTgt spid="24"/>
                                        </p:tgtEl>
                                        <p:attrNameLst>
                                          <p:attrName>r</p:attrName>
                                        </p:attrNameLst>
                                      </p:cBhvr>
                                    </p:animRot>
                                    <p:animRot by="-240000">
                                      <p:cBhvr>
                                        <p:cTn id="14" dur="200" fill="hold">
                                          <p:stCondLst>
                                            <p:cond delay="600"/>
                                          </p:stCondLst>
                                        </p:cTn>
                                        <p:tgtEl>
                                          <p:spTgt spid="24"/>
                                        </p:tgtEl>
                                        <p:attrNameLst>
                                          <p:attrName>r</p:attrName>
                                        </p:attrNameLst>
                                      </p:cBhvr>
                                    </p:animRot>
                                    <p:animRot by="120000">
                                      <p:cBhvr>
                                        <p:cTn id="15" dur="200" fill="hold">
                                          <p:stCondLst>
                                            <p:cond delay="800"/>
                                          </p:stCondLst>
                                        </p:cTn>
                                        <p:tgtEl>
                                          <p:spTgt spid="24"/>
                                        </p:tgtEl>
                                        <p:attrNameLst>
                                          <p:attrName>r</p:attrName>
                                        </p:attrNameLst>
                                      </p:cBhvr>
                                    </p:animRot>
                                  </p:childTnLst>
                                </p:cTn>
                              </p:par>
                              <p:par>
                                <p:cTn id="16" presetID="16" presetClass="entr" presetSubtype="37"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outVertical)">
                                      <p:cBhvr>
                                        <p:cTn id="18" dur="500"/>
                                        <p:tgtEl>
                                          <p:spTgt spid="9"/>
                                        </p:tgtEl>
                                      </p:cBhvr>
                                    </p:animEffect>
                                  </p:childTnLst>
                                </p:cTn>
                              </p:par>
                              <p:par>
                                <p:cTn id="19" presetID="16" presetClass="entr" presetSubtype="37"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outVertical)">
                                      <p:cBhvr>
                                        <p:cTn id="21" dur="500"/>
                                        <p:tgtEl>
                                          <p:spTgt spid="8"/>
                                        </p:tgtEl>
                                      </p:cBhvr>
                                    </p:animEffect>
                                  </p:childTnLst>
                                </p:cTn>
                              </p:par>
                              <p:par>
                                <p:cTn id="22" presetID="2" presetClass="entr" presetSubtype="2" decel="100000" fill="hold" grpId="0" nodeType="withEffect">
                                  <p:stCondLst>
                                    <p:cond delay="1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250" fill="hold"/>
                                        <p:tgtEl>
                                          <p:spTgt spid="19"/>
                                        </p:tgtEl>
                                        <p:attrNameLst>
                                          <p:attrName>ppt_x</p:attrName>
                                        </p:attrNameLst>
                                      </p:cBhvr>
                                      <p:tavLst>
                                        <p:tav tm="0">
                                          <p:val>
                                            <p:strVal val="1+#ppt_w/2"/>
                                          </p:val>
                                        </p:tav>
                                        <p:tav tm="100000">
                                          <p:val>
                                            <p:strVal val="#ppt_x"/>
                                          </p:val>
                                        </p:tav>
                                      </p:tavLst>
                                    </p:anim>
                                    <p:anim calcmode="lin" valueType="num">
                                      <p:cBhvr additive="base">
                                        <p:cTn id="25" dur="25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1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250" fill="hold"/>
                                        <p:tgtEl>
                                          <p:spTgt spid="20"/>
                                        </p:tgtEl>
                                        <p:attrNameLst>
                                          <p:attrName>ppt_x</p:attrName>
                                        </p:attrNameLst>
                                      </p:cBhvr>
                                      <p:tavLst>
                                        <p:tav tm="0">
                                          <p:val>
                                            <p:strVal val="1+#ppt_w/2"/>
                                          </p:val>
                                        </p:tav>
                                        <p:tav tm="100000">
                                          <p:val>
                                            <p:strVal val="#ppt_x"/>
                                          </p:val>
                                        </p:tav>
                                      </p:tavLst>
                                    </p:anim>
                                    <p:anim calcmode="lin" valueType="num">
                                      <p:cBhvr additive="base">
                                        <p:cTn id="29" dur="250" fill="hold"/>
                                        <p:tgtEl>
                                          <p:spTgt spid="20"/>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250" fill="hold"/>
                                        <p:tgtEl>
                                          <p:spTgt spid="21"/>
                                        </p:tgtEl>
                                        <p:attrNameLst>
                                          <p:attrName>ppt_x</p:attrName>
                                        </p:attrNameLst>
                                      </p:cBhvr>
                                      <p:tavLst>
                                        <p:tav tm="0">
                                          <p:val>
                                            <p:strVal val="1+#ppt_w/2"/>
                                          </p:val>
                                        </p:tav>
                                        <p:tav tm="100000">
                                          <p:val>
                                            <p:strVal val="#ppt_x"/>
                                          </p:val>
                                        </p:tav>
                                      </p:tavLst>
                                    </p:anim>
                                    <p:anim calcmode="lin" valueType="num">
                                      <p:cBhvr additive="base">
                                        <p:cTn id="33" dur="250" fill="hold"/>
                                        <p:tgtEl>
                                          <p:spTgt spid="21"/>
                                        </p:tgtEl>
                                        <p:attrNameLst>
                                          <p:attrName>ppt_y</p:attrName>
                                        </p:attrNameLst>
                                      </p:cBhvr>
                                      <p:tavLst>
                                        <p:tav tm="0">
                                          <p:val>
                                            <p:strVal val="#ppt_y"/>
                                          </p:val>
                                        </p:tav>
                                        <p:tav tm="100000">
                                          <p:val>
                                            <p:strVal val="#ppt_y"/>
                                          </p:val>
                                        </p:tav>
                                      </p:tavLst>
                                    </p:anim>
                                  </p:childTnLst>
                                </p:cTn>
                              </p:par>
                              <p:par>
                                <p:cTn id="34" presetID="16" presetClass="entr" presetSubtype="21" fill="hold" grpId="0" nodeType="withEffect">
                                  <p:stCondLst>
                                    <p:cond delay="500"/>
                                  </p:stCondLst>
                                  <p:childTnLst>
                                    <p:set>
                                      <p:cBhvr>
                                        <p:cTn id="35" dur="1" fill="hold">
                                          <p:stCondLst>
                                            <p:cond delay="0"/>
                                          </p:stCondLst>
                                        </p:cTn>
                                        <p:tgtEl>
                                          <p:spTgt spid="4"/>
                                        </p:tgtEl>
                                        <p:attrNameLst>
                                          <p:attrName>style.visibility</p:attrName>
                                        </p:attrNameLst>
                                      </p:cBhvr>
                                      <p:to>
                                        <p:strVal val="visible"/>
                                      </p:to>
                                    </p:set>
                                    <p:animEffect transition="in" filter="barn(inVertical)">
                                      <p:cBhvr>
                                        <p:cTn id="36" dur="500"/>
                                        <p:tgtEl>
                                          <p:spTgt spid="4"/>
                                        </p:tgtEl>
                                      </p:cBhvr>
                                    </p:animEffect>
                                  </p:childTnLst>
                                </p:cTn>
                              </p:par>
                              <p:par>
                                <p:cTn id="37" presetID="16" presetClass="entr" presetSubtype="21" fill="hold" grpId="0" nodeType="withEffect">
                                  <p:stCondLst>
                                    <p:cond delay="500"/>
                                  </p:stCondLst>
                                  <p:childTnLst>
                                    <p:set>
                                      <p:cBhvr>
                                        <p:cTn id="38" dur="1" fill="hold">
                                          <p:stCondLst>
                                            <p:cond delay="0"/>
                                          </p:stCondLst>
                                        </p:cTn>
                                        <p:tgtEl>
                                          <p:spTgt spid="16"/>
                                        </p:tgtEl>
                                        <p:attrNameLst>
                                          <p:attrName>style.visibility</p:attrName>
                                        </p:attrNameLst>
                                      </p:cBhvr>
                                      <p:to>
                                        <p:strVal val="visible"/>
                                      </p:to>
                                    </p:set>
                                    <p:animEffect transition="in" filter="barn(inVertical)">
                                      <p:cBhvr>
                                        <p:cTn id="39" dur="500"/>
                                        <p:tgtEl>
                                          <p:spTgt spid="16"/>
                                        </p:tgtEl>
                                      </p:cBhvr>
                                    </p:animEffect>
                                  </p:childTnLst>
                                </p:cTn>
                              </p:par>
                              <p:par>
                                <p:cTn id="40" presetID="16" presetClass="entr" presetSubtype="21" fill="hold" grpId="0" nodeType="withEffect">
                                  <p:stCondLst>
                                    <p:cond delay="50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0" grpId="0" animBg="1"/>
      <p:bldP spid="21"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668009" y="67967"/>
            <a:ext cx="422031" cy="5386090"/>
          </a:xfrm>
          <a:prstGeom prst="rect">
            <a:avLst/>
          </a:prstGeom>
          <a:noFill/>
        </p:spPr>
        <p:txBody>
          <a:bodyPr wrap="square" rtlCol="0">
            <a:spAutoFit/>
          </a:bodyPr>
          <a:lstStyle/>
          <a:p>
            <a:r>
              <a:rPr lang="zh-CN" altLang="en-US" sz="34400" dirty="0" smtClean="0">
                <a:solidFill>
                  <a:schemeClr val="bg1"/>
                </a:solidFill>
              </a:rPr>
              <a:t>？</a:t>
            </a:r>
            <a:endParaRPr lang="zh-CN" altLang="en-US" sz="34400" dirty="0">
              <a:solidFill>
                <a:schemeClr val="bg1"/>
              </a:solidFill>
            </a:endParaRPr>
          </a:p>
        </p:txBody>
      </p:sp>
      <p:sp>
        <p:nvSpPr>
          <p:cNvPr id="4" name="文本框 3"/>
          <p:cNvSpPr txBox="1"/>
          <p:nvPr/>
        </p:nvSpPr>
        <p:spPr>
          <a:xfrm>
            <a:off x="2397653" y="588701"/>
            <a:ext cx="1723549" cy="1015663"/>
          </a:xfrm>
          <a:prstGeom prst="rect">
            <a:avLst/>
          </a:prstGeom>
          <a:noFill/>
        </p:spPr>
        <p:txBody>
          <a:bodyPr wrap="none" rtlCol="0">
            <a:spAutoFit/>
          </a:bodyPr>
          <a:lstStyle/>
          <a:p>
            <a:r>
              <a:rPr lang="zh-CN" altLang="en-US" sz="6000" dirty="0">
                <a:solidFill>
                  <a:schemeClr val="bg1"/>
                </a:solidFill>
              </a:rPr>
              <a:t>兴趣</a:t>
            </a:r>
          </a:p>
        </p:txBody>
      </p:sp>
      <p:sp>
        <p:nvSpPr>
          <p:cNvPr id="37" name="文本框 36"/>
          <p:cNvSpPr txBox="1"/>
          <p:nvPr/>
        </p:nvSpPr>
        <p:spPr>
          <a:xfrm>
            <a:off x="2169511" y="1419508"/>
            <a:ext cx="1313180" cy="769441"/>
          </a:xfrm>
          <a:prstGeom prst="rect">
            <a:avLst/>
          </a:prstGeom>
          <a:noFill/>
        </p:spPr>
        <p:txBody>
          <a:bodyPr wrap="none" rtlCol="0">
            <a:spAutoFit/>
          </a:bodyPr>
          <a:lstStyle/>
          <a:p>
            <a:r>
              <a:rPr lang="zh-CN" altLang="en-US" sz="4400" dirty="0">
                <a:solidFill>
                  <a:schemeClr val="bg1"/>
                </a:solidFill>
              </a:rPr>
              <a:t>总结</a:t>
            </a:r>
          </a:p>
        </p:txBody>
      </p:sp>
      <p:sp>
        <p:nvSpPr>
          <p:cNvPr id="40" name="文本框 39"/>
          <p:cNvSpPr txBox="1"/>
          <p:nvPr/>
        </p:nvSpPr>
        <p:spPr>
          <a:xfrm>
            <a:off x="4251689" y="365068"/>
            <a:ext cx="2749471" cy="646331"/>
          </a:xfrm>
          <a:prstGeom prst="rect">
            <a:avLst/>
          </a:prstGeom>
          <a:noFill/>
        </p:spPr>
        <p:txBody>
          <a:bodyPr wrap="none" rtlCol="0">
            <a:spAutoFit/>
          </a:bodyPr>
          <a:lstStyle/>
          <a:p>
            <a:r>
              <a:rPr lang="en-US" altLang="zh-CN" sz="3600" dirty="0" smtClean="0">
                <a:solidFill>
                  <a:schemeClr val="bg1"/>
                </a:solidFill>
              </a:rPr>
              <a:t>Independent</a:t>
            </a:r>
            <a:endParaRPr lang="zh-CN" altLang="en-US" sz="3600" dirty="0">
              <a:solidFill>
                <a:schemeClr val="bg1"/>
              </a:solidFill>
            </a:endParaRPr>
          </a:p>
        </p:txBody>
      </p:sp>
      <p:sp>
        <p:nvSpPr>
          <p:cNvPr id="41" name="文本框 40"/>
          <p:cNvSpPr txBox="1"/>
          <p:nvPr/>
        </p:nvSpPr>
        <p:spPr>
          <a:xfrm>
            <a:off x="4001595" y="744410"/>
            <a:ext cx="3103542" cy="584775"/>
          </a:xfrm>
          <a:prstGeom prst="rect">
            <a:avLst/>
          </a:prstGeom>
          <a:noFill/>
        </p:spPr>
        <p:txBody>
          <a:bodyPr wrap="none" rtlCol="0">
            <a:spAutoFit/>
          </a:bodyPr>
          <a:lstStyle/>
          <a:p>
            <a:r>
              <a:rPr lang="en-US" altLang="zh-CN" sz="3200" dirty="0" smtClean="0">
                <a:solidFill>
                  <a:schemeClr val="bg1"/>
                </a:solidFill>
              </a:rPr>
              <a:t>Breaking </a:t>
            </a:r>
            <a:r>
              <a:rPr lang="en-US" altLang="zh-CN" sz="2400" dirty="0" smtClean="0">
                <a:solidFill>
                  <a:schemeClr val="bg1"/>
                </a:solidFill>
              </a:rPr>
              <a:t>Tradition</a:t>
            </a:r>
            <a:endParaRPr lang="zh-CN" altLang="en-US" sz="2400" dirty="0">
              <a:solidFill>
                <a:schemeClr val="bg1"/>
              </a:solidFill>
            </a:endParaRPr>
          </a:p>
        </p:txBody>
      </p:sp>
      <p:sp>
        <p:nvSpPr>
          <p:cNvPr id="43" name="文本框 42"/>
          <p:cNvSpPr txBox="1"/>
          <p:nvPr/>
        </p:nvSpPr>
        <p:spPr>
          <a:xfrm>
            <a:off x="7043113" y="624291"/>
            <a:ext cx="2492990" cy="1015663"/>
          </a:xfrm>
          <a:prstGeom prst="rect">
            <a:avLst/>
          </a:prstGeom>
          <a:noFill/>
        </p:spPr>
        <p:txBody>
          <a:bodyPr wrap="none" rtlCol="0">
            <a:spAutoFit/>
          </a:bodyPr>
          <a:lstStyle/>
          <a:p>
            <a:r>
              <a:rPr lang="zh-CN" altLang="en-US" sz="6000" dirty="0" smtClean="0">
                <a:solidFill>
                  <a:schemeClr val="bg1"/>
                </a:solidFill>
              </a:rPr>
              <a:t>互联网</a:t>
            </a:r>
            <a:endParaRPr lang="en-US" altLang="zh-CN" sz="6000" dirty="0" smtClean="0">
              <a:solidFill>
                <a:schemeClr val="bg1"/>
              </a:solidFill>
            </a:endParaRPr>
          </a:p>
        </p:txBody>
      </p:sp>
      <p:sp>
        <p:nvSpPr>
          <p:cNvPr id="45" name="文本框 44"/>
          <p:cNvSpPr txBox="1"/>
          <p:nvPr/>
        </p:nvSpPr>
        <p:spPr>
          <a:xfrm>
            <a:off x="6960259" y="1419979"/>
            <a:ext cx="1813317" cy="584775"/>
          </a:xfrm>
          <a:prstGeom prst="rect">
            <a:avLst/>
          </a:prstGeom>
          <a:noFill/>
        </p:spPr>
        <p:txBody>
          <a:bodyPr wrap="none" rtlCol="0">
            <a:spAutoFit/>
          </a:bodyPr>
          <a:lstStyle/>
          <a:p>
            <a:r>
              <a:rPr lang="en-US" altLang="zh-CN" sz="3200" dirty="0" smtClean="0">
                <a:solidFill>
                  <a:schemeClr val="bg1"/>
                </a:solidFill>
              </a:rPr>
              <a:t>Internet+</a:t>
            </a:r>
            <a:endParaRPr lang="zh-CN" altLang="en-US" sz="3200" dirty="0">
              <a:solidFill>
                <a:schemeClr val="bg1"/>
              </a:solidFill>
            </a:endParaRPr>
          </a:p>
        </p:txBody>
      </p:sp>
      <p:sp>
        <p:nvSpPr>
          <p:cNvPr id="47" name="文本框 46"/>
          <p:cNvSpPr txBox="1"/>
          <p:nvPr/>
        </p:nvSpPr>
        <p:spPr>
          <a:xfrm>
            <a:off x="7681910" y="1777805"/>
            <a:ext cx="1215397" cy="1323439"/>
          </a:xfrm>
          <a:prstGeom prst="rect">
            <a:avLst/>
          </a:prstGeom>
          <a:noFill/>
        </p:spPr>
        <p:txBody>
          <a:bodyPr wrap="none" rtlCol="0">
            <a:spAutoFit/>
          </a:bodyPr>
          <a:lstStyle/>
          <a:p>
            <a:r>
              <a:rPr lang="zh-CN" altLang="en-US" sz="8000" b="1" dirty="0" smtClean="0">
                <a:solidFill>
                  <a:schemeClr val="bg1"/>
                </a:solidFill>
              </a:rPr>
              <a:t>划</a:t>
            </a:r>
            <a:endParaRPr lang="zh-CN" altLang="en-US" sz="8000" dirty="0">
              <a:solidFill>
                <a:schemeClr val="bg1"/>
              </a:solidFill>
            </a:endParaRPr>
          </a:p>
        </p:txBody>
      </p:sp>
      <p:sp>
        <p:nvSpPr>
          <p:cNvPr id="49" name="文本框 48"/>
          <p:cNvSpPr txBox="1"/>
          <p:nvPr/>
        </p:nvSpPr>
        <p:spPr>
          <a:xfrm>
            <a:off x="8987225" y="1779222"/>
            <a:ext cx="861076" cy="1200329"/>
          </a:xfrm>
          <a:prstGeom prst="rect">
            <a:avLst/>
          </a:prstGeom>
          <a:noFill/>
        </p:spPr>
        <p:txBody>
          <a:bodyPr wrap="square" rtlCol="0">
            <a:spAutoFit/>
          </a:bodyPr>
          <a:lstStyle/>
          <a:p>
            <a:r>
              <a:rPr lang="zh-CN" altLang="en-US" sz="3600" dirty="0" smtClean="0">
                <a:solidFill>
                  <a:schemeClr val="bg1"/>
                </a:solidFill>
              </a:rPr>
              <a:t>展望</a:t>
            </a:r>
            <a:endParaRPr lang="zh-CN" altLang="en-US" sz="3600" dirty="0">
              <a:solidFill>
                <a:schemeClr val="bg1"/>
              </a:solidFill>
            </a:endParaRPr>
          </a:p>
        </p:txBody>
      </p:sp>
      <p:sp>
        <p:nvSpPr>
          <p:cNvPr id="51" name="文本框 50"/>
          <p:cNvSpPr txBox="1"/>
          <p:nvPr/>
        </p:nvSpPr>
        <p:spPr>
          <a:xfrm>
            <a:off x="6301641" y="2778883"/>
            <a:ext cx="2822248" cy="400110"/>
          </a:xfrm>
          <a:prstGeom prst="rect">
            <a:avLst/>
          </a:prstGeom>
          <a:noFill/>
        </p:spPr>
        <p:txBody>
          <a:bodyPr wrap="square" rtlCol="0">
            <a:spAutoFit/>
          </a:bodyPr>
          <a:lstStyle/>
          <a:p>
            <a:r>
              <a:rPr lang="en-US" altLang="zh-CN" sz="2000" dirty="0" smtClean="0">
                <a:solidFill>
                  <a:schemeClr val="bg1"/>
                </a:solidFill>
              </a:rPr>
              <a:t>Self-Confidence</a:t>
            </a:r>
            <a:endParaRPr lang="zh-CN" altLang="en-US" sz="2000" dirty="0">
              <a:solidFill>
                <a:schemeClr val="bg1"/>
              </a:solidFill>
            </a:endParaRPr>
          </a:p>
        </p:txBody>
      </p:sp>
      <p:sp>
        <p:nvSpPr>
          <p:cNvPr id="53" name="文本框 52"/>
          <p:cNvSpPr txBox="1"/>
          <p:nvPr/>
        </p:nvSpPr>
        <p:spPr>
          <a:xfrm>
            <a:off x="7324330" y="3039823"/>
            <a:ext cx="2432935" cy="769441"/>
          </a:xfrm>
          <a:prstGeom prst="rect">
            <a:avLst/>
          </a:prstGeom>
          <a:noFill/>
        </p:spPr>
        <p:txBody>
          <a:bodyPr wrap="square" rtlCol="0">
            <a:spAutoFit/>
          </a:bodyPr>
          <a:lstStyle/>
          <a:p>
            <a:r>
              <a:rPr lang="en-US" altLang="zh-CN" sz="4400" dirty="0" smtClean="0">
                <a:solidFill>
                  <a:schemeClr val="bg1"/>
                </a:solidFill>
              </a:rPr>
              <a:t>Creative</a:t>
            </a:r>
            <a:endParaRPr lang="zh-CN" altLang="en-US" sz="4400" dirty="0">
              <a:solidFill>
                <a:schemeClr val="bg1"/>
              </a:solidFill>
            </a:endParaRPr>
          </a:p>
        </p:txBody>
      </p:sp>
      <p:sp>
        <p:nvSpPr>
          <p:cNvPr id="55" name="文本框 54"/>
          <p:cNvSpPr txBox="1"/>
          <p:nvPr/>
        </p:nvSpPr>
        <p:spPr>
          <a:xfrm>
            <a:off x="6164944" y="2929245"/>
            <a:ext cx="2432935" cy="1323439"/>
          </a:xfrm>
          <a:prstGeom prst="rect">
            <a:avLst/>
          </a:prstGeom>
          <a:noFill/>
        </p:spPr>
        <p:txBody>
          <a:bodyPr wrap="square" rtlCol="0">
            <a:spAutoFit/>
          </a:bodyPr>
          <a:lstStyle/>
          <a:p>
            <a:r>
              <a:rPr lang="zh-CN" altLang="en-US" sz="8000" dirty="0" smtClean="0">
                <a:solidFill>
                  <a:schemeClr val="bg1"/>
                </a:solidFill>
              </a:rPr>
              <a:t>能</a:t>
            </a:r>
            <a:r>
              <a:rPr lang="zh-CN" altLang="en-US" sz="4000" dirty="0" smtClean="0">
                <a:solidFill>
                  <a:schemeClr val="bg1"/>
                </a:solidFill>
              </a:rPr>
              <a:t>力</a:t>
            </a:r>
            <a:endParaRPr lang="zh-CN" altLang="en-US" sz="4000" dirty="0">
              <a:solidFill>
                <a:schemeClr val="bg1"/>
              </a:solidFill>
            </a:endParaRPr>
          </a:p>
        </p:txBody>
      </p:sp>
      <p:sp>
        <p:nvSpPr>
          <p:cNvPr id="57" name="文本框 56"/>
          <p:cNvSpPr txBox="1"/>
          <p:nvPr/>
        </p:nvSpPr>
        <p:spPr>
          <a:xfrm>
            <a:off x="8124231" y="3537352"/>
            <a:ext cx="826231" cy="707886"/>
          </a:xfrm>
          <a:prstGeom prst="rect">
            <a:avLst/>
          </a:prstGeom>
          <a:noFill/>
        </p:spPr>
        <p:txBody>
          <a:bodyPr wrap="square" rtlCol="0">
            <a:spAutoFit/>
          </a:bodyPr>
          <a:lstStyle/>
          <a:p>
            <a:r>
              <a:rPr lang="zh-CN" altLang="en-US" sz="4000" dirty="0" smtClean="0">
                <a:solidFill>
                  <a:schemeClr val="bg1"/>
                </a:solidFill>
              </a:rPr>
              <a:t>创</a:t>
            </a:r>
            <a:endParaRPr lang="zh-CN" altLang="en-US" sz="4000" dirty="0">
              <a:solidFill>
                <a:schemeClr val="bg1"/>
              </a:solidFill>
            </a:endParaRPr>
          </a:p>
        </p:txBody>
      </p:sp>
      <p:sp>
        <p:nvSpPr>
          <p:cNvPr id="59" name="文本框 58"/>
          <p:cNvSpPr txBox="1"/>
          <p:nvPr/>
        </p:nvSpPr>
        <p:spPr>
          <a:xfrm>
            <a:off x="8610397" y="3545619"/>
            <a:ext cx="922404" cy="1107996"/>
          </a:xfrm>
          <a:prstGeom prst="rect">
            <a:avLst/>
          </a:prstGeom>
          <a:noFill/>
        </p:spPr>
        <p:txBody>
          <a:bodyPr wrap="square" rtlCol="0">
            <a:spAutoFit/>
          </a:bodyPr>
          <a:lstStyle/>
          <a:p>
            <a:r>
              <a:rPr lang="zh-CN" altLang="en-US" sz="6600" dirty="0" smtClean="0">
                <a:solidFill>
                  <a:schemeClr val="bg1"/>
                </a:solidFill>
              </a:rPr>
              <a:t>新</a:t>
            </a:r>
            <a:endParaRPr lang="zh-CN" altLang="en-US" sz="6600" dirty="0">
              <a:solidFill>
                <a:schemeClr val="bg1"/>
              </a:solidFill>
            </a:endParaRPr>
          </a:p>
        </p:txBody>
      </p:sp>
      <p:sp>
        <p:nvSpPr>
          <p:cNvPr id="61" name="文本框 60"/>
          <p:cNvSpPr txBox="1"/>
          <p:nvPr/>
        </p:nvSpPr>
        <p:spPr>
          <a:xfrm>
            <a:off x="6363372" y="4056129"/>
            <a:ext cx="3436014" cy="1138773"/>
          </a:xfrm>
          <a:prstGeom prst="rect">
            <a:avLst/>
          </a:prstGeom>
          <a:noFill/>
        </p:spPr>
        <p:txBody>
          <a:bodyPr wrap="square" rtlCol="0">
            <a:spAutoFit/>
          </a:bodyPr>
          <a:lstStyle/>
          <a:p>
            <a:r>
              <a:rPr lang="en-US" altLang="zh-CN" sz="2400" dirty="0" smtClean="0">
                <a:solidFill>
                  <a:schemeClr val="bg1"/>
                </a:solidFill>
              </a:rPr>
              <a:t>Accept</a:t>
            </a:r>
          </a:p>
          <a:p>
            <a:r>
              <a:rPr lang="en-US" altLang="zh-CN" sz="4400" dirty="0" smtClean="0">
                <a:solidFill>
                  <a:schemeClr val="bg1"/>
                </a:solidFill>
              </a:rPr>
              <a:t>New Things</a:t>
            </a:r>
            <a:endParaRPr lang="zh-CN" altLang="en-US" sz="4400" dirty="0">
              <a:solidFill>
                <a:schemeClr val="bg1"/>
              </a:solidFill>
            </a:endParaRPr>
          </a:p>
        </p:txBody>
      </p:sp>
      <p:sp>
        <p:nvSpPr>
          <p:cNvPr id="63" name="文本框 62"/>
          <p:cNvSpPr txBox="1"/>
          <p:nvPr/>
        </p:nvSpPr>
        <p:spPr>
          <a:xfrm>
            <a:off x="7102628" y="4916405"/>
            <a:ext cx="1623448" cy="830997"/>
          </a:xfrm>
          <a:prstGeom prst="rect">
            <a:avLst/>
          </a:prstGeom>
          <a:noFill/>
        </p:spPr>
        <p:txBody>
          <a:bodyPr wrap="square" rtlCol="0">
            <a:spAutoFit/>
          </a:bodyPr>
          <a:lstStyle/>
          <a:p>
            <a:r>
              <a:rPr lang="zh-CN" altLang="en-US" sz="4800" dirty="0" smtClean="0">
                <a:solidFill>
                  <a:schemeClr val="bg1"/>
                </a:solidFill>
              </a:rPr>
              <a:t>接受</a:t>
            </a:r>
            <a:endParaRPr lang="zh-CN" altLang="en-US" sz="4800" dirty="0">
              <a:solidFill>
                <a:schemeClr val="bg1"/>
              </a:solidFill>
            </a:endParaRPr>
          </a:p>
        </p:txBody>
      </p:sp>
      <p:sp>
        <p:nvSpPr>
          <p:cNvPr id="65" name="文本框 64"/>
          <p:cNvSpPr txBox="1"/>
          <p:nvPr/>
        </p:nvSpPr>
        <p:spPr>
          <a:xfrm>
            <a:off x="6752952" y="5526917"/>
            <a:ext cx="1328427" cy="769441"/>
          </a:xfrm>
          <a:prstGeom prst="rect">
            <a:avLst/>
          </a:prstGeom>
          <a:noFill/>
        </p:spPr>
        <p:txBody>
          <a:bodyPr wrap="square" rtlCol="0">
            <a:spAutoFit/>
          </a:bodyPr>
          <a:lstStyle/>
          <a:p>
            <a:r>
              <a:rPr lang="zh-CN" altLang="en-US" sz="4400" dirty="0" smtClean="0">
                <a:solidFill>
                  <a:schemeClr val="bg1"/>
                </a:solidFill>
              </a:rPr>
              <a:t>新生</a:t>
            </a:r>
            <a:endParaRPr lang="zh-CN" altLang="en-US" sz="4400" dirty="0">
              <a:solidFill>
                <a:schemeClr val="bg1"/>
              </a:solidFill>
            </a:endParaRPr>
          </a:p>
        </p:txBody>
      </p:sp>
      <p:sp>
        <p:nvSpPr>
          <p:cNvPr id="67" name="文本框 66"/>
          <p:cNvSpPr txBox="1"/>
          <p:nvPr/>
        </p:nvSpPr>
        <p:spPr>
          <a:xfrm>
            <a:off x="6046434" y="6079417"/>
            <a:ext cx="1328427" cy="584775"/>
          </a:xfrm>
          <a:prstGeom prst="rect">
            <a:avLst/>
          </a:prstGeom>
          <a:noFill/>
        </p:spPr>
        <p:txBody>
          <a:bodyPr wrap="square" rtlCol="0">
            <a:spAutoFit/>
          </a:bodyPr>
          <a:lstStyle/>
          <a:p>
            <a:r>
              <a:rPr lang="zh-CN" altLang="en-US" sz="3200" dirty="0" smtClean="0">
                <a:solidFill>
                  <a:schemeClr val="bg1"/>
                </a:solidFill>
              </a:rPr>
              <a:t>事物</a:t>
            </a:r>
            <a:endParaRPr lang="zh-CN" altLang="en-US" sz="3200" dirty="0">
              <a:solidFill>
                <a:schemeClr val="bg1"/>
              </a:solidFill>
            </a:endParaRPr>
          </a:p>
        </p:txBody>
      </p:sp>
      <p:sp>
        <p:nvSpPr>
          <p:cNvPr id="69" name="文本框 68"/>
          <p:cNvSpPr txBox="1"/>
          <p:nvPr/>
        </p:nvSpPr>
        <p:spPr>
          <a:xfrm>
            <a:off x="2555439" y="3654935"/>
            <a:ext cx="4698931" cy="1862048"/>
          </a:xfrm>
          <a:prstGeom prst="rect">
            <a:avLst/>
          </a:prstGeom>
          <a:noFill/>
        </p:spPr>
        <p:txBody>
          <a:bodyPr wrap="square" rtlCol="0">
            <a:spAutoFit/>
          </a:bodyPr>
          <a:lstStyle/>
          <a:p>
            <a:r>
              <a:rPr lang="zh-CN" altLang="en-US" sz="6000" dirty="0" smtClean="0">
                <a:solidFill>
                  <a:schemeClr val="bg1"/>
                </a:solidFill>
              </a:rPr>
              <a:t>测定</a:t>
            </a:r>
            <a:r>
              <a:rPr lang="zh-CN" altLang="en-US" sz="11500" dirty="0" smtClean="0">
                <a:solidFill>
                  <a:schemeClr val="bg1"/>
                </a:solidFill>
              </a:rPr>
              <a:t>分</a:t>
            </a:r>
            <a:r>
              <a:rPr lang="zh-CN" altLang="en-US" sz="6000" dirty="0" smtClean="0">
                <a:solidFill>
                  <a:schemeClr val="bg1"/>
                </a:solidFill>
              </a:rPr>
              <a:t>析</a:t>
            </a:r>
            <a:endParaRPr lang="zh-CN" altLang="en-US" sz="6000" dirty="0">
              <a:solidFill>
                <a:schemeClr val="bg1"/>
              </a:solidFill>
            </a:endParaRPr>
          </a:p>
        </p:txBody>
      </p:sp>
      <p:sp>
        <p:nvSpPr>
          <p:cNvPr id="71" name="文本框 70"/>
          <p:cNvSpPr txBox="1"/>
          <p:nvPr/>
        </p:nvSpPr>
        <p:spPr>
          <a:xfrm>
            <a:off x="2499211" y="3120902"/>
            <a:ext cx="2130577" cy="1446550"/>
          </a:xfrm>
          <a:prstGeom prst="rect">
            <a:avLst/>
          </a:prstGeom>
          <a:noFill/>
        </p:spPr>
        <p:txBody>
          <a:bodyPr wrap="square" rtlCol="0">
            <a:spAutoFit/>
          </a:bodyPr>
          <a:lstStyle/>
          <a:p>
            <a:r>
              <a:rPr lang="zh-CN" altLang="en-US" sz="3600" dirty="0" smtClean="0">
                <a:solidFill>
                  <a:schemeClr val="bg1"/>
                </a:solidFill>
              </a:rPr>
              <a:t>好</a:t>
            </a:r>
            <a:r>
              <a:rPr lang="zh-CN" altLang="en-US" sz="8800" dirty="0" smtClean="0">
                <a:solidFill>
                  <a:schemeClr val="bg1"/>
                </a:solidFill>
              </a:rPr>
              <a:t>奇</a:t>
            </a:r>
            <a:endParaRPr lang="zh-CN" altLang="en-US" sz="3600" dirty="0">
              <a:solidFill>
                <a:schemeClr val="bg1"/>
              </a:solidFill>
            </a:endParaRPr>
          </a:p>
        </p:txBody>
      </p:sp>
      <p:sp>
        <p:nvSpPr>
          <p:cNvPr id="73" name="文本框 72"/>
          <p:cNvSpPr txBox="1"/>
          <p:nvPr/>
        </p:nvSpPr>
        <p:spPr>
          <a:xfrm>
            <a:off x="4069184" y="3275956"/>
            <a:ext cx="872669" cy="707886"/>
          </a:xfrm>
          <a:prstGeom prst="rect">
            <a:avLst/>
          </a:prstGeom>
          <a:noFill/>
        </p:spPr>
        <p:txBody>
          <a:bodyPr wrap="square" rtlCol="0">
            <a:spAutoFit/>
          </a:bodyPr>
          <a:lstStyle/>
          <a:p>
            <a:r>
              <a:rPr lang="zh-CN" altLang="en-US" sz="4000" dirty="0" smtClean="0">
                <a:solidFill>
                  <a:schemeClr val="bg1"/>
                </a:solidFill>
              </a:rPr>
              <a:t>心</a:t>
            </a:r>
            <a:endParaRPr lang="zh-CN" altLang="en-US" sz="4000" dirty="0">
              <a:solidFill>
                <a:schemeClr val="bg1"/>
              </a:solidFill>
            </a:endParaRPr>
          </a:p>
        </p:txBody>
      </p:sp>
      <p:sp>
        <p:nvSpPr>
          <p:cNvPr id="75" name="文本框 74"/>
          <p:cNvSpPr txBox="1"/>
          <p:nvPr/>
        </p:nvSpPr>
        <p:spPr>
          <a:xfrm>
            <a:off x="2322977" y="2202494"/>
            <a:ext cx="738664" cy="2146923"/>
          </a:xfrm>
          <a:prstGeom prst="rect">
            <a:avLst/>
          </a:prstGeom>
          <a:noFill/>
        </p:spPr>
        <p:txBody>
          <a:bodyPr vert="eaVert" wrap="square" rtlCol="0">
            <a:spAutoFit/>
          </a:bodyPr>
          <a:lstStyle/>
          <a:p>
            <a:r>
              <a:rPr lang="en-US" altLang="zh-CN" sz="3600" dirty="0" smtClean="0">
                <a:solidFill>
                  <a:schemeClr val="bg1"/>
                </a:solidFill>
              </a:rPr>
              <a:t>Curious</a:t>
            </a:r>
            <a:endParaRPr lang="zh-CN" altLang="en-US" sz="3600" dirty="0">
              <a:solidFill>
                <a:schemeClr val="bg1"/>
              </a:solidFill>
            </a:endParaRPr>
          </a:p>
        </p:txBody>
      </p:sp>
      <p:sp>
        <p:nvSpPr>
          <p:cNvPr id="77" name="文本框 76"/>
          <p:cNvSpPr txBox="1"/>
          <p:nvPr/>
        </p:nvSpPr>
        <p:spPr>
          <a:xfrm>
            <a:off x="3620459" y="2484218"/>
            <a:ext cx="2177025" cy="1015663"/>
          </a:xfrm>
          <a:prstGeom prst="rect">
            <a:avLst/>
          </a:prstGeom>
          <a:noFill/>
        </p:spPr>
        <p:txBody>
          <a:bodyPr wrap="square" rtlCol="0">
            <a:spAutoFit/>
          </a:bodyPr>
          <a:lstStyle/>
          <a:p>
            <a:r>
              <a:rPr lang="zh-CN" altLang="en-US" sz="6000" dirty="0" smtClean="0">
                <a:solidFill>
                  <a:schemeClr val="bg1"/>
                </a:solidFill>
              </a:rPr>
              <a:t>独立</a:t>
            </a:r>
            <a:endParaRPr lang="zh-CN" altLang="en-US" sz="6000" dirty="0">
              <a:solidFill>
                <a:schemeClr val="bg1"/>
              </a:solidFill>
            </a:endParaRPr>
          </a:p>
        </p:txBody>
      </p:sp>
      <p:sp>
        <p:nvSpPr>
          <p:cNvPr id="79" name="文本框 78"/>
          <p:cNvSpPr txBox="1"/>
          <p:nvPr/>
        </p:nvSpPr>
        <p:spPr>
          <a:xfrm>
            <a:off x="3021523" y="2042199"/>
            <a:ext cx="764036" cy="1323439"/>
          </a:xfrm>
          <a:prstGeom prst="rect">
            <a:avLst/>
          </a:prstGeom>
          <a:noFill/>
        </p:spPr>
        <p:txBody>
          <a:bodyPr wrap="square" rtlCol="0">
            <a:spAutoFit/>
          </a:bodyPr>
          <a:lstStyle/>
          <a:p>
            <a:r>
              <a:rPr lang="zh-CN" altLang="en-US" sz="4000" dirty="0" smtClean="0">
                <a:solidFill>
                  <a:schemeClr val="bg1"/>
                </a:solidFill>
              </a:rPr>
              <a:t>爱好</a:t>
            </a:r>
            <a:endParaRPr lang="zh-CN" altLang="en-US" sz="4000" dirty="0">
              <a:solidFill>
                <a:schemeClr val="bg1"/>
              </a:solidFill>
            </a:endParaRPr>
          </a:p>
        </p:txBody>
      </p:sp>
      <p:sp>
        <p:nvSpPr>
          <p:cNvPr id="81" name="文本框 80"/>
          <p:cNvSpPr txBox="1"/>
          <p:nvPr/>
        </p:nvSpPr>
        <p:spPr>
          <a:xfrm>
            <a:off x="5217436" y="2639970"/>
            <a:ext cx="735631" cy="830997"/>
          </a:xfrm>
          <a:prstGeom prst="rect">
            <a:avLst/>
          </a:prstGeom>
          <a:noFill/>
        </p:spPr>
        <p:txBody>
          <a:bodyPr wrap="square" rtlCol="0">
            <a:spAutoFit/>
          </a:bodyPr>
          <a:lstStyle/>
          <a:p>
            <a:r>
              <a:rPr lang="zh-CN" altLang="en-US" sz="4800" dirty="0" smtClean="0">
                <a:solidFill>
                  <a:schemeClr val="bg1"/>
                </a:solidFill>
              </a:rPr>
              <a:t>自</a:t>
            </a:r>
            <a:endParaRPr lang="zh-CN" altLang="en-US" sz="4800" dirty="0">
              <a:solidFill>
                <a:schemeClr val="bg1"/>
              </a:solidFill>
            </a:endParaRPr>
          </a:p>
        </p:txBody>
      </p:sp>
      <p:sp>
        <p:nvSpPr>
          <p:cNvPr id="83" name="文本框 82"/>
          <p:cNvSpPr txBox="1"/>
          <p:nvPr/>
        </p:nvSpPr>
        <p:spPr>
          <a:xfrm>
            <a:off x="5040950" y="3407022"/>
            <a:ext cx="758044" cy="707886"/>
          </a:xfrm>
          <a:prstGeom prst="rect">
            <a:avLst/>
          </a:prstGeom>
          <a:noFill/>
        </p:spPr>
        <p:txBody>
          <a:bodyPr wrap="square" rtlCol="0">
            <a:spAutoFit/>
          </a:bodyPr>
          <a:lstStyle/>
          <a:p>
            <a:r>
              <a:rPr lang="zh-CN" altLang="en-US" sz="4000" dirty="0" smtClean="0">
                <a:solidFill>
                  <a:schemeClr val="bg1"/>
                </a:solidFill>
              </a:rPr>
              <a:t>信</a:t>
            </a:r>
            <a:endParaRPr lang="zh-CN" altLang="en-US" sz="4000" dirty="0">
              <a:solidFill>
                <a:schemeClr val="bg1"/>
              </a:solidFill>
            </a:endParaRPr>
          </a:p>
        </p:txBody>
      </p:sp>
      <p:sp>
        <p:nvSpPr>
          <p:cNvPr id="85" name="文本框 84"/>
          <p:cNvSpPr txBox="1"/>
          <p:nvPr/>
        </p:nvSpPr>
        <p:spPr>
          <a:xfrm>
            <a:off x="3701037" y="2059212"/>
            <a:ext cx="2814688" cy="646331"/>
          </a:xfrm>
          <a:prstGeom prst="rect">
            <a:avLst/>
          </a:prstGeom>
          <a:noFill/>
        </p:spPr>
        <p:txBody>
          <a:bodyPr wrap="square" rtlCol="0">
            <a:spAutoFit/>
          </a:bodyPr>
          <a:lstStyle/>
          <a:p>
            <a:r>
              <a:rPr lang="zh-CN" altLang="en-US" sz="3600" b="1" dirty="0" smtClean="0">
                <a:solidFill>
                  <a:srgbClr val="FFFF00"/>
                </a:solidFill>
              </a:rPr>
              <a:t>职业生涯</a:t>
            </a:r>
            <a:endParaRPr lang="zh-CN" altLang="en-US" sz="3600" b="1" dirty="0">
              <a:solidFill>
                <a:srgbClr val="FFFF00"/>
              </a:solidFill>
            </a:endParaRPr>
          </a:p>
        </p:txBody>
      </p:sp>
      <p:sp>
        <p:nvSpPr>
          <p:cNvPr id="87" name="文本框 86"/>
          <p:cNvSpPr txBox="1"/>
          <p:nvPr/>
        </p:nvSpPr>
        <p:spPr>
          <a:xfrm>
            <a:off x="5730939" y="1650156"/>
            <a:ext cx="1328427" cy="584775"/>
          </a:xfrm>
          <a:prstGeom prst="rect">
            <a:avLst/>
          </a:prstGeom>
          <a:noFill/>
        </p:spPr>
        <p:txBody>
          <a:bodyPr wrap="square" rtlCol="0">
            <a:spAutoFit/>
          </a:bodyPr>
          <a:lstStyle/>
          <a:p>
            <a:r>
              <a:rPr lang="en-US" altLang="zh-CN" sz="3200" dirty="0" smtClean="0">
                <a:solidFill>
                  <a:schemeClr val="bg1"/>
                </a:solidFill>
              </a:rPr>
              <a:t>90s</a:t>
            </a:r>
            <a:endParaRPr lang="zh-CN" altLang="en-US" sz="3200" dirty="0">
              <a:solidFill>
                <a:schemeClr val="bg1"/>
              </a:solidFill>
            </a:endParaRPr>
          </a:p>
        </p:txBody>
      </p:sp>
      <p:sp>
        <p:nvSpPr>
          <p:cNvPr id="89" name="文本框 88"/>
          <p:cNvSpPr txBox="1"/>
          <p:nvPr/>
        </p:nvSpPr>
        <p:spPr>
          <a:xfrm>
            <a:off x="4303471" y="1063516"/>
            <a:ext cx="1328427" cy="1015663"/>
          </a:xfrm>
          <a:prstGeom prst="rect">
            <a:avLst/>
          </a:prstGeom>
          <a:noFill/>
        </p:spPr>
        <p:txBody>
          <a:bodyPr wrap="square" rtlCol="0">
            <a:spAutoFit/>
          </a:bodyPr>
          <a:lstStyle/>
          <a:p>
            <a:r>
              <a:rPr lang="zh-CN" altLang="en-US" sz="2000" dirty="0" smtClean="0">
                <a:solidFill>
                  <a:schemeClr val="bg1"/>
                </a:solidFill>
              </a:rPr>
              <a:t>打</a:t>
            </a:r>
            <a:r>
              <a:rPr lang="zh-CN" altLang="en-US" sz="6000" dirty="0" smtClean="0">
                <a:solidFill>
                  <a:schemeClr val="bg1"/>
                </a:solidFill>
              </a:rPr>
              <a:t>破</a:t>
            </a:r>
            <a:endParaRPr lang="zh-CN" altLang="en-US" sz="6000" dirty="0">
              <a:solidFill>
                <a:schemeClr val="bg1"/>
              </a:solidFill>
            </a:endParaRPr>
          </a:p>
        </p:txBody>
      </p:sp>
      <p:sp>
        <p:nvSpPr>
          <p:cNvPr id="91" name="文本框 90"/>
          <p:cNvSpPr txBox="1"/>
          <p:nvPr/>
        </p:nvSpPr>
        <p:spPr>
          <a:xfrm>
            <a:off x="3913592" y="1227740"/>
            <a:ext cx="922434" cy="461665"/>
          </a:xfrm>
          <a:prstGeom prst="rect">
            <a:avLst/>
          </a:prstGeom>
          <a:noFill/>
        </p:spPr>
        <p:txBody>
          <a:bodyPr wrap="square" rtlCol="0">
            <a:spAutoFit/>
          </a:bodyPr>
          <a:lstStyle/>
          <a:p>
            <a:r>
              <a:rPr lang="zh-CN" altLang="en-US" sz="2400" dirty="0" smtClean="0">
                <a:solidFill>
                  <a:schemeClr val="bg1"/>
                </a:solidFill>
              </a:rPr>
              <a:t>传统</a:t>
            </a:r>
            <a:endParaRPr lang="zh-CN" altLang="en-US" sz="2400" dirty="0">
              <a:solidFill>
                <a:schemeClr val="bg1"/>
              </a:solidFill>
            </a:endParaRPr>
          </a:p>
        </p:txBody>
      </p:sp>
      <p:sp>
        <p:nvSpPr>
          <p:cNvPr id="93" name="文本框 92"/>
          <p:cNvSpPr txBox="1"/>
          <p:nvPr/>
        </p:nvSpPr>
        <p:spPr>
          <a:xfrm>
            <a:off x="3575569" y="1514214"/>
            <a:ext cx="1514009" cy="707886"/>
          </a:xfrm>
          <a:prstGeom prst="rect">
            <a:avLst/>
          </a:prstGeom>
          <a:noFill/>
        </p:spPr>
        <p:txBody>
          <a:bodyPr wrap="square" rtlCol="0">
            <a:spAutoFit/>
          </a:bodyPr>
          <a:lstStyle/>
          <a:p>
            <a:r>
              <a:rPr lang="en-US" altLang="zh-CN" sz="2000" dirty="0" smtClean="0">
                <a:solidFill>
                  <a:schemeClr val="bg1"/>
                </a:solidFill>
              </a:rPr>
              <a:t>Non-Mainstream</a:t>
            </a:r>
            <a:endParaRPr lang="zh-CN" altLang="en-US" sz="2000" dirty="0">
              <a:solidFill>
                <a:schemeClr val="bg1"/>
              </a:solidFill>
            </a:endParaRPr>
          </a:p>
        </p:txBody>
      </p:sp>
      <p:sp>
        <p:nvSpPr>
          <p:cNvPr id="95" name="文本框 94"/>
          <p:cNvSpPr txBox="1"/>
          <p:nvPr/>
        </p:nvSpPr>
        <p:spPr>
          <a:xfrm>
            <a:off x="7534241" y="4076533"/>
            <a:ext cx="1191835" cy="523220"/>
          </a:xfrm>
          <a:prstGeom prst="rect">
            <a:avLst/>
          </a:prstGeom>
          <a:noFill/>
        </p:spPr>
        <p:txBody>
          <a:bodyPr wrap="square" rtlCol="0">
            <a:spAutoFit/>
          </a:bodyPr>
          <a:lstStyle/>
          <a:p>
            <a:r>
              <a:rPr lang="en-US" altLang="zh-CN" sz="2800" dirty="0" smtClean="0">
                <a:solidFill>
                  <a:schemeClr val="bg1"/>
                </a:solidFill>
              </a:rPr>
              <a:t>Easily</a:t>
            </a:r>
            <a:endParaRPr lang="zh-CN" altLang="en-US" sz="2800" dirty="0">
              <a:solidFill>
                <a:schemeClr val="bg1"/>
              </a:solidFill>
            </a:endParaRPr>
          </a:p>
        </p:txBody>
      </p:sp>
      <p:sp>
        <p:nvSpPr>
          <p:cNvPr id="34" name="文本框 33"/>
          <p:cNvSpPr txBox="1"/>
          <p:nvPr/>
        </p:nvSpPr>
        <p:spPr>
          <a:xfrm>
            <a:off x="6899524" y="1882257"/>
            <a:ext cx="922434" cy="923330"/>
          </a:xfrm>
          <a:prstGeom prst="rect">
            <a:avLst/>
          </a:prstGeom>
          <a:noFill/>
        </p:spPr>
        <p:txBody>
          <a:bodyPr wrap="square" rtlCol="0">
            <a:spAutoFit/>
          </a:bodyPr>
          <a:lstStyle/>
          <a:p>
            <a:r>
              <a:rPr lang="zh-CN" altLang="en-US" sz="5400" dirty="0" smtClean="0">
                <a:solidFill>
                  <a:schemeClr val="bg1"/>
                </a:solidFill>
              </a:rPr>
              <a:t>规</a:t>
            </a:r>
            <a:endParaRPr lang="zh-CN" altLang="en-US" sz="5400" dirty="0">
              <a:solidFill>
                <a:schemeClr val="bg1"/>
              </a:solidFill>
            </a:endParaRPr>
          </a:p>
        </p:txBody>
      </p:sp>
    </p:spTree>
    <p:extLst>
      <p:ext uri="{BB962C8B-B14F-4D97-AF65-F5344CB8AC3E}">
        <p14:creationId xmlns:p14="http://schemas.microsoft.com/office/powerpoint/2010/main" val="182260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20"/>
                                  </p:stCondLst>
                                  <p:childTnLst>
                                    <p:set>
                                      <p:cBhvr>
                                        <p:cTn id="8" dur="1" fill="hold">
                                          <p:stCondLst>
                                            <p:cond delay="99"/>
                                          </p:stCondLst>
                                        </p:cTn>
                                        <p:tgtEl>
                                          <p:spTgt spid="37"/>
                                        </p:tgtEl>
                                        <p:attrNameLst>
                                          <p:attrName>style.visibility</p:attrName>
                                        </p:attrNameLst>
                                      </p:cBhvr>
                                      <p:to>
                                        <p:strVal val="visible"/>
                                      </p:to>
                                    </p:set>
                                  </p:childTnLst>
                                </p:cTn>
                              </p:par>
                              <p:par>
                                <p:cTn id="9" presetID="1" presetClass="entr" presetSubtype="0" fill="hold" grpId="0" nodeType="withEffect">
                                  <p:stCondLst>
                                    <p:cond delay="30"/>
                                  </p:stCondLst>
                                  <p:childTnLst>
                                    <p:set>
                                      <p:cBhvr>
                                        <p:cTn id="10" dur="1" fill="hold">
                                          <p:stCondLst>
                                            <p:cond delay="199"/>
                                          </p:stCondLst>
                                        </p:cTn>
                                        <p:tgtEl>
                                          <p:spTgt spid="40"/>
                                        </p:tgtEl>
                                        <p:attrNameLst>
                                          <p:attrName>style.visibility</p:attrName>
                                        </p:attrNameLst>
                                      </p:cBhvr>
                                      <p:to>
                                        <p:strVal val="visible"/>
                                      </p:to>
                                    </p:set>
                                  </p:childTnLst>
                                </p:cTn>
                              </p:par>
                              <p:par>
                                <p:cTn id="11" presetID="1" presetClass="entr" presetSubtype="0" fill="hold" grpId="0" nodeType="withEffect">
                                  <p:stCondLst>
                                    <p:cond delay="40"/>
                                  </p:stCondLst>
                                  <p:childTnLst>
                                    <p:set>
                                      <p:cBhvr>
                                        <p:cTn id="12" dur="1" fill="hold">
                                          <p:stCondLst>
                                            <p:cond delay="299"/>
                                          </p:stCondLst>
                                        </p:cTn>
                                        <p:tgtEl>
                                          <p:spTgt spid="41"/>
                                        </p:tgtEl>
                                        <p:attrNameLst>
                                          <p:attrName>style.visibility</p:attrName>
                                        </p:attrNameLst>
                                      </p:cBhvr>
                                      <p:to>
                                        <p:strVal val="visible"/>
                                      </p:to>
                                    </p:set>
                                  </p:childTnLst>
                                </p:cTn>
                              </p:par>
                              <p:par>
                                <p:cTn id="13" presetID="1" presetClass="entr" presetSubtype="0" fill="hold" grpId="0" nodeType="withEffect">
                                  <p:stCondLst>
                                    <p:cond delay="50"/>
                                  </p:stCondLst>
                                  <p:childTnLst>
                                    <p:set>
                                      <p:cBhvr>
                                        <p:cTn id="14" dur="1" fill="hold">
                                          <p:stCondLst>
                                            <p:cond delay="399"/>
                                          </p:stCondLst>
                                        </p:cTn>
                                        <p:tgtEl>
                                          <p:spTgt spid="43"/>
                                        </p:tgtEl>
                                        <p:attrNameLst>
                                          <p:attrName>style.visibility</p:attrName>
                                        </p:attrNameLst>
                                      </p:cBhvr>
                                      <p:to>
                                        <p:strVal val="visible"/>
                                      </p:to>
                                    </p:set>
                                  </p:childTnLst>
                                </p:cTn>
                              </p:par>
                              <p:par>
                                <p:cTn id="15" presetID="1" presetClass="entr" presetSubtype="0" fill="hold" grpId="0" nodeType="withEffect">
                                  <p:stCondLst>
                                    <p:cond delay="60"/>
                                  </p:stCondLst>
                                  <p:childTnLst>
                                    <p:set>
                                      <p:cBhvr>
                                        <p:cTn id="16" dur="1" fill="hold">
                                          <p:stCondLst>
                                            <p:cond delay="499"/>
                                          </p:stCondLst>
                                        </p:cTn>
                                        <p:tgtEl>
                                          <p:spTgt spid="45"/>
                                        </p:tgtEl>
                                        <p:attrNameLst>
                                          <p:attrName>style.visibility</p:attrName>
                                        </p:attrNameLst>
                                      </p:cBhvr>
                                      <p:to>
                                        <p:strVal val="visible"/>
                                      </p:to>
                                    </p:set>
                                  </p:childTnLst>
                                </p:cTn>
                              </p:par>
                              <p:par>
                                <p:cTn id="17" presetID="1" presetClass="entr" presetSubtype="0" fill="hold" grpId="0" nodeType="withEffect">
                                  <p:stCondLst>
                                    <p:cond delay="70"/>
                                  </p:stCondLst>
                                  <p:childTnLst>
                                    <p:set>
                                      <p:cBhvr>
                                        <p:cTn id="18" dur="1" fill="hold">
                                          <p:stCondLst>
                                            <p:cond delay="599"/>
                                          </p:stCondLst>
                                        </p:cTn>
                                        <p:tgtEl>
                                          <p:spTgt spid="47"/>
                                        </p:tgtEl>
                                        <p:attrNameLst>
                                          <p:attrName>style.visibility</p:attrName>
                                        </p:attrNameLst>
                                      </p:cBhvr>
                                      <p:to>
                                        <p:strVal val="visible"/>
                                      </p:to>
                                    </p:set>
                                  </p:childTnLst>
                                </p:cTn>
                              </p:par>
                              <p:par>
                                <p:cTn id="19" presetID="1" presetClass="entr" presetSubtype="0" fill="hold" grpId="0" nodeType="withEffect">
                                  <p:stCondLst>
                                    <p:cond delay="80"/>
                                  </p:stCondLst>
                                  <p:childTnLst>
                                    <p:set>
                                      <p:cBhvr>
                                        <p:cTn id="20" dur="1" fill="hold">
                                          <p:stCondLst>
                                            <p:cond delay="699"/>
                                          </p:stCondLst>
                                        </p:cTn>
                                        <p:tgtEl>
                                          <p:spTgt spid="49"/>
                                        </p:tgtEl>
                                        <p:attrNameLst>
                                          <p:attrName>style.visibility</p:attrName>
                                        </p:attrNameLst>
                                      </p:cBhvr>
                                      <p:to>
                                        <p:strVal val="visible"/>
                                      </p:to>
                                    </p:set>
                                  </p:childTnLst>
                                </p:cTn>
                              </p:par>
                              <p:par>
                                <p:cTn id="21" presetID="1" presetClass="entr" presetSubtype="0" fill="hold" grpId="0" nodeType="withEffect">
                                  <p:stCondLst>
                                    <p:cond delay="90"/>
                                  </p:stCondLst>
                                  <p:childTnLst>
                                    <p:set>
                                      <p:cBhvr>
                                        <p:cTn id="22" dur="1" fill="hold">
                                          <p:stCondLst>
                                            <p:cond delay="799"/>
                                          </p:stCondLst>
                                        </p:cTn>
                                        <p:tgtEl>
                                          <p:spTgt spid="51"/>
                                        </p:tgtEl>
                                        <p:attrNameLst>
                                          <p:attrName>style.visibility</p:attrName>
                                        </p:attrNameLst>
                                      </p:cBhvr>
                                      <p:to>
                                        <p:strVal val="visible"/>
                                      </p:to>
                                    </p:set>
                                  </p:childTnLst>
                                </p:cTn>
                              </p:par>
                              <p:par>
                                <p:cTn id="23" presetID="1" presetClass="entr" presetSubtype="0" fill="hold" grpId="0" nodeType="withEffect">
                                  <p:stCondLst>
                                    <p:cond delay="100"/>
                                  </p:stCondLst>
                                  <p:childTnLst>
                                    <p:set>
                                      <p:cBhvr>
                                        <p:cTn id="24" dur="1" fill="hold">
                                          <p:stCondLst>
                                            <p:cond delay="899"/>
                                          </p:stCondLst>
                                        </p:cTn>
                                        <p:tgtEl>
                                          <p:spTgt spid="53"/>
                                        </p:tgtEl>
                                        <p:attrNameLst>
                                          <p:attrName>style.visibility</p:attrName>
                                        </p:attrNameLst>
                                      </p:cBhvr>
                                      <p:to>
                                        <p:strVal val="visible"/>
                                      </p:to>
                                    </p:set>
                                  </p:childTnLst>
                                </p:cTn>
                              </p:par>
                              <p:par>
                                <p:cTn id="25" presetID="1" presetClass="entr" presetSubtype="0" fill="hold" grpId="0" nodeType="withEffect">
                                  <p:stCondLst>
                                    <p:cond delay="110"/>
                                  </p:stCondLst>
                                  <p:childTnLst>
                                    <p:set>
                                      <p:cBhvr>
                                        <p:cTn id="26" dur="1" fill="hold">
                                          <p:stCondLst>
                                            <p:cond delay="999"/>
                                          </p:stCondLst>
                                        </p:cTn>
                                        <p:tgtEl>
                                          <p:spTgt spid="55"/>
                                        </p:tgtEl>
                                        <p:attrNameLst>
                                          <p:attrName>style.visibility</p:attrName>
                                        </p:attrNameLst>
                                      </p:cBhvr>
                                      <p:to>
                                        <p:strVal val="visible"/>
                                      </p:to>
                                    </p:set>
                                  </p:childTnLst>
                                </p:cTn>
                              </p:par>
                              <p:par>
                                <p:cTn id="27" presetID="1" presetClass="entr" presetSubtype="0" fill="hold" grpId="0" nodeType="withEffect">
                                  <p:stCondLst>
                                    <p:cond delay="120"/>
                                  </p:stCondLst>
                                  <p:childTnLst>
                                    <p:set>
                                      <p:cBhvr>
                                        <p:cTn id="28" dur="1" fill="hold">
                                          <p:stCondLst>
                                            <p:cond delay="1099"/>
                                          </p:stCondLst>
                                        </p:cTn>
                                        <p:tgtEl>
                                          <p:spTgt spid="57"/>
                                        </p:tgtEl>
                                        <p:attrNameLst>
                                          <p:attrName>style.visibility</p:attrName>
                                        </p:attrNameLst>
                                      </p:cBhvr>
                                      <p:to>
                                        <p:strVal val="visible"/>
                                      </p:to>
                                    </p:set>
                                  </p:childTnLst>
                                </p:cTn>
                              </p:par>
                              <p:par>
                                <p:cTn id="29" presetID="1" presetClass="entr" presetSubtype="0" fill="hold" grpId="0" nodeType="withEffect">
                                  <p:stCondLst>
                                    <p:cond delay="130"/>
                                  </p:stCondLst>
                                  <p:childTnLst>
                                    <p:set>
                                      <p:cBhvr>
                                        <p:cTn id="30" dur="1" fill="hold">
                                          <p:stCondLst>
                                            <p:cond delay="1199"/>
                                          </p:stCondLst>
                                        </p:cTn>
                                        <p:tgtEl>
                                          <p:spTgt spid="59"/>
                                        </p:tgtEl>
                                        <p:attrNameLst>
                                          <p:attrName>style.visibility</p:attrName>
                                        </p:attrNameLst>
                                      </p:cBhvr>
                                      <p:to>
                                        <p:strVal val="visible"/>
                                      </p:to>
                                    </p:set>
                                  </p:childTnLst>
                                </p:cTn>
                              </p:par>
                              <p:par>
                                <p:cTn id="31" presetID="1" presetClass="entr" presetSubtype="0" fill="hold" grpId="0" nodeType="withEffect">
                                  <p:stCondLst>
                                    <p:cond delay="140"/>
                                  </p:stCondLst>
                                  <p:childTnLst>
                                    <p:set>
                                      <p:cBhvr>
                                        <p:cTn id="32" dur="1" fill="hold">
                                          <p:stCondLst>
                                            <p:cond delay="1299"/>
                                          </p:stCondLst>
                                        </p:cTn>
                                        <p:tgtEl>
                                          <p:spTgt spid="61"/>
                                        </p:tgtEl>
                                        <p:attrNameLst>
                                          <p:attrName>style.visibility</p:attrName>
                                        </p:attrNameLst>
                                      </p:cBhvr>
                                      <p:to>
                                        <p:strVal val="visible"/>
                                      </p:to>
                                    </p:set>
                                  </p:childTnLst>
                                </p:cTn>
                              </p:par>
                              <p:par>
                                <p:cTn id="33" presetID="1" presetClass="entr" presetSubtype="0" fill="hold" grpId="0" nodeType="withEffect">
                                  <p:stCondLst>
                                    <p:cond delay="150"/>
                                  </p:stCondLst>
                                  <p:childTnLst>
                                    <p:set>
                                      <p:cBhvr>
                                        <p:cTn id="34" dur="1" fill="hold">
                                          <p:stCondLst>
                                            <p:cond delay="1399"/>
                                          </p:stCondLst>
                                        </p:cTn>
                                        <p:tgtEl>
                                          <p:spTgt spid="63"/>
                                        </p:tgtEl>
                                        <p:attrNameLst>
                                          <p:attrName>style.visibility</p:attrName>
                                        </p:attrNameLst>
                                      </p:cBhvr>
                                      <p:to>
                                        <p:strVal val="visible"/>
                                      </p:to>
                                    </p:set>
                                  </p:childTnLst>
                                </p:cTn>
                              </p:par>
                              <p:par>
                                <p:cTn id="35" presetID="1" presetClass="entr" presetSubtype="0" fill="hold" grpId="0" nodeType="withEffect">
                                  <p:stCondLst>
                                    <p:cond delay="160"/>
                                  </p:stCondLst>
                                  <p:childTnLst>
                                    <p:set>
                                      <p:cBhvr>
                                        <p:cTn id="36" dur="1" fill="hold">
                                          <p:stCondLst>
                                            <p:cond delay="1499"/>
                                          </p:stCondLst>
                                        </p:cTn>
                                        <p:tgtEl>
                                          <p:spTgt spid="65"/>
                                        </p:tgtEl>
                                        <p:attrNameLst>
                                          <p:attrName>style.visibility</p:attrName>
                                        </p:attrNameLst>
                                      </p:cBhvr>
                                      <p:to>
                                        <p:strVal val="visible"/>
                                      </p:to>
                                    </p:set>
                                  </p:childTnLst>
                                </p:cTn>
                              </p:par>
                              <p:par>
                                <p:cTn id="37" presetID="1" presetClass="entr" presetSubtype="0" fill="hold" grpId="0" nodeType="withEffect">
                                  <p:stCondLst>
                                    <p:cond delay="170"/>
                                  </p:stCondLst>
                                  <p:childTnLst>
                                    <p:set>
                                      <p:cBhvr>
                                        <p:cTn id="38" dur="1" fill="hold">
                                          <p:stCondLst>
                                            <p:cond delay="1599"/>
                                          </p:stCondLst>
                                        </p:cTn>
                                        <p:tgtEl>
                                          <p:spTgt spid="67"/>
                                        </p:tgtEl>
                                        <p:attrNameLst>
                                          <p:attrName>style.visibility</p:attrName>
                                        </p:attrNameLst>
                                      </p:cBhvr>
                                      <p:to>
                                        <p:strVal val="visible"/>
                                      </p:to>
                                    </p:set>
                                  </p:childTnLst>
                                </p:cTn>
                              </p:par>
                              <p:par>
                                <p:cTn id="39" presetID="1" presetClass="entr" presetSubtype="0" fill="hold" grpId="0" nodeType="withEffect">
                                  <p:stCondLst>
                                    <p:cond delay="180"/>
                                  </p:stCondLst>
                                  <p:childTnLst>
                                    <p:set>
                                      <p:cBhvr>
                                        <p:cTn id="40" dur="1" fill="hold">
                                          <p:stCondLst>
                                            <p:cond delay="1699"/>
                                          </p:stCondLst>
                                        </p:cTn>
                                        <p:tgtEl>
                                          <p:spTgt spid="69"/>
                                        </p:tgtEl>
                                        <p:attrNameLst>
                                          <p:attrName>style.visibility</p:attrName>
                                        </p:attrNameLst>
                                      </p:cBhvr>
                                      <p:to>
                                        <p:strVal val="visible"/>
                                      </p:to>
                                    </p:set>
                                  </p:childTnLst>
                                </p:cTn>
                              </p:par>
                              <p:par>
                                <p:cTn id="41" presetID="1" presetClass="entr" presetSubtype="0" fill="hold" grpId="0" nodeType="withEffect">
                                  <p:stCondLst>
                                    <p:cond delay="190"/>
                                  </p:stCondLst>
                                  <p:childTnLst>
                                    <p:set>
                                      <p:cBhvr>
                                        <p:cTn id="42" dur="1" fill="hold">
                                          <p:stCondLst>
                                            <p:cond delay="1799"/>
                                          </p:stCondLst>
                                        </p:cTn>
                                        <p:tgtEl>
                                          <p:spTgt spid="71"/>
                                        </p:tgtEl>
                                        <p:attrNameLst>
                                          <p:attrName>style.visibility</p:attrName>
                                        </p:attrNameLst>
                                      </p:cBhvr>
                                      <p:to>
                                        <p:strVal val="visible"/>
                                      </p:to>
                                    </p:set>
                                  </p:childTnLst>
                                </p:cTn>
                              </p:par>
                              <p:par>
                                <p:cTn id="43" presetID="1" presetClass="entr" presetSubtype="0" fill="hold" grpId="0" nodeType="withEffect">
                                  <p:stCondLst>
                                    <p:cond delay="200"/>
                                  </p:stCondLst>
                                  <p:childTnLst>
                                    <p:set>
                                      <p:cBhvr>
                                        <p:cTn id="44" dur="1" fill="hold">
                                          <p:stCondLst>
                                            <p:cond delay="1899"/>
                                          </p:stCondLst>
                                        </p:cTn>
                                        <p:tgtEl>
                                          <p:spTgt spid="73"/>
                                        </p:tgtEl>
                                        <p:attrNameLst>
                                          <p:attrName>style.visibility</p:attrName>
                                        </p:attrNameLst>
                                      </p:cBhvr>
                                      <p:to>
                                        <p:strVal val="visible"/>
                                      </p:to>
                                    </p:set>
                                  </p:childTnLst>
                                </p:cTn>
                              </p:par>
                              <p:par>
                                <p:cTn id="45" presetID="1" presetClass="entr" presetSubtype="0" fill="hold" grpId="0" nodeType="withEffect">
                                  <p:stCondLst>
                                    <p:cond delay="210"/>
                                  </p:stCondLst>
                                  <p:childTnLst>
                                    <p:set>
                                      <p:cBhvr>
                                        <p:cTn id="46" dur="1" fill="hold">
                                          <p:stCondLst>
                                            <p:cond delay="1999"/>
                                          </p:stCondLst>
                                        </p:cTn>
                                        <p:tgtEl>
                                          <p:spTgt spid="75"/>
                                        </p:tgtEl>
                                        <p:attrNameLst>
                                          <p:attrName>style.visibility</p:attrName>
                                        </p:attrNameLst>
                                      </p:cBhvr>
                                      <p:to>
                                        <p:strVal val="visible"/>
                                      </p:to>
                                    </p:set>
                                  </p:childTnLst>
                                </p:cTn>
                              </p:par>
                              <p:par>
                                <p:cTn id="47" presetID="1" presetClass="entr" presetSubtype="0" fill="hold" grpId="0" nodeType="withEffect">
                                  <p:stCondLst>
                                    <p:cond delay="220"/>
                                  </p:stCondLst>
                                  <p:childTnLst>
                                    <p:set>
                                      <p:cBhvr>
                                        <p:cTn id="48" dur="1" fill="hold">
                                          <p:stCondLst>
                                            <p:cond delay="2099"/>
                                          </p:stCondLst>
                                        </p:cTn>
                                        <p:tgtEl>
                                          <p:spTgt spid="77"/>
                                        </p:tgtEl>
                                        <p:attrNameLst>
                                          <p:attrName>style.visibility</p:attrName>
                                        </p:attrNameLst>
                                      </p:cBhvr>
                                      <p:to>
                                        <p:strVal val="visible"/>
                                      </p:to>
                                    </p:set>
                                  </p:childTnLst>
                                </p:cTn>
                              </p:par>
                              <p:par>
                                <p:cTn id="49" presetID="1" presetClass="entr" presetSubtype="0" fill="hold" grpId="0" nodeType="withEffect">
                                  <p:stCondLst>
                                    <p:cond delay="230"/>
                                  </p:stCondLst>
                                  <p:childTnLst>
                                    <p:set>
                                      <p:cBhvr>
                                        <p:cTn id="50" dur="1" fill="hold">
                                          <p:stCondLst>
                                            <p:cond delay="2199"/>
                                          </p:stCondLst>
                                        </p:cTn>
                                        <p:tgtEl>
                                          <p:spTgt spid="79"/>
                                        </p:tgtEl>
                                        <p:attrNameLst>
                                          <p:attrName>style.visibility</p:attrName>
                                        </p:attrNameLst>
                                      </p:cBhvr>
                                      <p:to>
                                        <p:strVal val="visible"/>
                                      </p:to>
                                    </p:set>
                                  </p:childTnLst>
                                </p:cTn>
                              </p:par>
                              <p:par>
                                <p:cTn id="51" presetID="1" presetClass="entr" presetSubtype="0" fill="hold" grpId="0" nodeType="withEffect">
                                  <p:stCondLst>
                                    <p:cond delay="240"/>
                                  </p:stCondLst>
                                  <p:childTnLst>
                                    <p:set>
                                      <p:cBhvr>
                                        <p:cTn id="52" dur="1" fill="hold">
                                          <p:stCondLst>
                                            <p:cond delay="2299"/>
                                          </p:stCondLst>
                                        </p:cTn>
                                        <p:tgtEl>
                                          <p:spTgt spid="81"/>
                                        </p:tgtEl>
                                        <p:attrNameLst>
                                          <p:attrName>style.visibility</p:attrName>
                                        </p:attrNameLst>
                                      </p:cBhvr>
                                      <p:to>
                                        <p:strVal val="visible"/>
                                      </p:to>
                                    </p:set>
                                  </p:childTnLst>
                                </p:cTn>
                              </p:par>
                              <p:par>
                                <p:cTn id="53" presetID="1" presetClass="entr" presetSubtype="0" fill="hold" grpId="0" nodeType="withEffect">
                                  <p:stCondLst>
                                    <p:cond delay="250"/>
                                  </p:stCondLst>
                                  <p:childTnLst>
                                    <p:set>
                                      <p:cBhvr>
                                        <p:cTn id="54" dur="1" fill="hold">
                                          <p:stCondLst>
                                            <p:cond delay="2399"/>
                                          </p:stCondLst>
                                        </p:cTn>
                                        <p:tgtEl>
                                          <p:spTgt spid="83"/>
                                        </p:tgtEl>
                                        <p:attrNameLst>
                                          <p:attrName>style.visibility</p:attrName>
                                        </p:attrNameLst>
                                      </p:cBhvr>
                                      <p:to>
                                        <p:strVal val="visible"/>
                                      </p:to>
                                    </p:set>
                                  </p:childTnLst>
                                </p:cTn>
                              </p:par>
                              <p:par>
                                <p:cTn id="55" presetID="1" presetClass="entr" presetSubtype="0" fill="hold" grpId="0" nodeType="withEffect">
                                  <p:stCondLst>
                                    <p:cond delay="260"/>
                                  </p:stCondLst>
                                  <p:childTnLst>
                                    <p:set>
                                      <p:cBhvr>
                                        <p:cTn id="56" dur="1" fill="hold">
                                          <p:stCondLst>
                                            <p:cond delay="2499"/>
                                          </p:stCondLst>
                                        </p:cTn>
                                        <p:tgtEl>
                                          <p:spTgt spid="85"/>
                                        </p:tgtEl>
                                        <p:attrNameLst>
                                          <p:attrName>style.visibility</p:attrName>
                                        </p:attrNameLst>
                                      </p:cBhvr>
                                      <p:to>
                                        <p:strVal val="visible"/>
                                      </p:to>
                                    </p:set>
                                  </p:childTnLst>
                                </p:cTn>
                              </p:par>
                              <p:par>
                                <p:cTn id="57" presetID="1" presetClass="entr" presetSubtype="0" fill="hold" grpId="0" nodeType="withEffect">
                                  <p:stCondLst>
                                    <p:cond delay="270"/>
                                  </p:stCondLst>
                                  <p:childTnLst>
                                    <p:set>
                                      <p:cBhvr>
                                        <p:cTn id="58" dur="1" fill="hold">
                                          <p:stCondLst>
                                            <p:cond delay="2599"/>
                                          </p:stCondLst>
                                        </p:cTn>
                                        <p:tgtEl>
                                          <p:spTgt spid="87"/>
                                        </p:tgtEl>
                                        <p:attrNameLst>
                                          <p:attrName>style.visibility</p:attrName>
                                        </p:attrNameLst>
                                      </p:cBhvr>
                                      <p:to>
                                        <p:strVal val="visible"/>
                                      </p:to>
                                    </p:set>
                                  </p:childTnLst>
                                </p:cTn>
                              </p:par>
                              <p:par>
                                <p:cTn id="59" presetID="1" presetClass="entr" presetSubtype="0" fill="hold" grpId="0" nodeType="withEffect">
                                  <p:stCondLst>
                                    <p:cond delay="280"/>
                                  </p:stCondLst>
                                  <p:childTnLst>
                                    <p:set>
                                      <p:cBhvr>
                                        <p:cTn id="60" dur="1" fill="hold">
                                          <p:stCondLst>
                                            <p:cond delay="2699"/>
                                          </p:stCondLst>
                                        </p:cTn>
                                        <p:tgtEl>
                                          <p:spTgt spid="89"/>
                                        </p:tgtEl>
                                        <p:attrNameLst>
                                          <p:attrName>style.visibility</p:attrName>
                                        </p:attrNameLst>
                                      </p:cBhvr>
                                      <p:to>
                                        <p:strVal val="visible"/>
                                      </p:to>
                                    </p:set>
                                  </p:childTnLst>
                                </p:cTn>
                              </p:par>
                              <p:par>
                                <p:cTn id="61" presetID="1" presetClass="entr" presetSubtype="0" fill="hold" grpId="0" nodeType="withEffect">
                                  <p:stCondLst>
                                    <p:cond delay="280"/>
                                  </p:stCondLst>
                                  <p:childTnLst>
                                    <p:set>
                                      <p:cBhvr>
                                        <p:cTn id="62" dur="1" fill="hold">
                                          <p:stCondLst>
                                            <p:cond delay="1299"/>
                                          </p:stCondLst>
                                        </p:cTn>
                                        <p:tgtEl>
                                          <p:spTgt spid="95"/>
                                        </p:tgtEl>
                                        <p:attrNameLst>
                                          <p:attrName>style.visibility</p:attrName>
                                        </p:attrNameLst>
                                      </p:cBhvr>
                                      <p:to>
                                        <p:strVal val="visible"/>
                                      </p:to>
                                    </p:set>
                                  </p:childTnLst>
                                </p:cTn>
                              </p:par>
                              <p:par>
                                <p:cTn id="63" presetID="1" presetClass="entr" presetSubtype="0" fill="hold" grpId="0" nodeType="withEffect">
                                  <p:stCondLst>
                                    <p:cond delay="290"/>
                                  </p:stCondLst>
                                  <p:childTnLst>
                                    <p:set>
                                      <p:cBhvr>
                                        <p:cTn id="64" dur="1" fill="hold">
                                          <p:stCondLst>
                                            <p:cond delay="2799"/>
                                          </p:stCondLst>
                                        </p:cTn>
                                        <p:tgtEl>
                                          <p:spTgt spid="91"/>
                                        </p:tgtEl>
                                        <p:attrNameLst>
                                          <p:attrName>style.visibility</p:attrName>
                                        </p:attrNameLst>
                                      </p:cBhvr>
                                      <p:to>
                                        <p:strVal val="visible"/>
                                      </p:to>
                                    </p:set>
                                  </p:childTnLst>
                                </p:cTn>
                              </p:par>
                              <p:par>
                                <p:cTn id="65" presetID="1" presetClass="entr" presetSubtype="0" fill="hold" grpId="0" nodeType="withEffect">
                                  <p:stCondLst>
                                    <p:cond delay="300"/>
                                  </p:stCondLst>
                                  <p:childTnLst>
                                    <p:set>
                                      <p:cBhvr>
                                        <p:cTn id="66" dur="1" fill="hold">
                                          <p:stCondLst>
                                            <p:cond delay="2899"/>
                                          </p:stCondLst>
                                        </p:cTn>
                                        <p:tgtEl>
                                          <p:spTgt spid="93"/>
                                        </p:tgtEl>
                                        <p:attrNameLst>
                                          <p:attrName>style.visibility</p:attrName>
                                        </p:attrNameLst>
                                      </p:cBhvr>
                                      <p:to>
                                        <p:strVal val="visible"/>
                                      </p:to>
                                    </p:set>
                                  </p:childTnLst>
                                </p:cTn>
                              </p:par>
                              <p:par>
                                <p:cTn id="67" presetID="6" presetClass="emph" presetSubtype="0" repeatCount="indefinite" autoRev="1" fill="hold" grpId="1" nodeType="withEffect">
                                  <p:stCondLst>
                                    <p:cond delay="700"/>
                                  </p:stCondLst>
                                  <p:childTnLst>
                                    <p:animScale>
                                      <p:cBhvr>
                                        <p:cTn id="68" dur="2000" fill="hold"/>
                                        <p:tgtEl>
                                          <p:spTgt spid="4"/>
                                        </p:tgtEl>
                                      </p:cBhvr>
                                      <p:by x="105000" y="105000"/>
                                    </p:animScale>
                                  </p:childTnLst>
                                </p:cTn>
                              </p:par>
                              <p:par>
                                <p:cTn id="69" presetID="6" presetClass="emph" presetSubtype="0" repeatCount="indefinite" autoRev="1" fill="hold" grpId="1" nodeType="withEffect">
                                  <p:stCondLst>
                                    <p:cond delay="700"/>
                                  </p:stCondLst>
                                  <p:childTnLst>
                                    <p:animScale>
                                      <p:cBhvr>
                                        <p:cTn id="70" dur="2000" fill="hold"/>
                                        <p:tgtEl>
                                          <p:spTgt spid="37"/>
                                        </p:tgtEl>
                                      </p:cBhvr>
                                      <p:by x="90000" y="90000"/>
                                    </p:animScale>
                                  </p:childTnLst>
                                </p:cTn>
                              </p:par>
                              <p:par>
                                <p:cTn id="71" presetID="6" presetClass="emph" presetSubtype="0" repeatCount="indefinite" autoRev="1" fill="hold" grpId="1" nodeType="withEffect">
                                  <p:stCondLst>
                                    <p:cond delay="500"/>
                                  </p:stCondLst>
                                  <p:childTnLst>
                                    <p:animScale>
                                      <p:cBhvr>
                                        <p:cTn id="72" dur="2000" fill="hold"/>
                                        <p:tgtEl>
                                          <p:spTgt spid="40"/>
                                        </p:tgtEl>
                                      </p:cBhvr>
                                      <p:by x="105000" y="105000"/>
                                    </p:animScale>
                                  </p:childTnLst>
                                </p:cTn>
                              </p:par>
                              <p:par>
                                <p:cTn id="73" presetID="6" presetClass="emph" presetSubtype="0" repeatCount="indefinite" autoRev="1" fill="hold" grpId="1" nodeType="withEffect">
                                  <p:stCondLst>
                                    <p:cond delay="2100"/>
                                  </p:stCondLst>
                                  <p:childTnLst>
                                    <p:animScale>
                                      <p:cBhvr>
                                        <p:cTn id="74" dur="2000" fill="hold"/>
                                        <p:tgtEl>
                                          <p:spTgt spid="41"/>
                                        </p:tgtEl>
                                      </p:cBhvr>
                                      <p:by x="90000" y="90000"/>
                                    </p:animScale>
                                  </p:childTnLst>
                                </p:cTn>
                              </p:par>
                              <p:par>
                                <p:cTn id="75" presetID="6" presetClass="emph" presetSubtype="0" repeatCount="indefinite" autoRev="1" fill="hold" grpId="1" nodeType="withEffect">
                                  <p:stCondLst>
                                    <p:cond delay="700"/>
                                  </p:stCondLst>
                                  <p:childTnLst>
                                    <p:animScale>
                                      <p:cBhvr>
                                        <p:cTn id="76" dur="2000" fill="hold"/>
                                        <p:tgtEl>
                                          <p:spTgt spid="43"/>
                                        </p:tgtEl>
                                      </p:cBhvr>
                                      <p:by x="105000" y="105000"/>
                                    </p:animScale>
                                  </p:childTnLst>
                                </p:cTn>
                              </p:par>
                              <p:par>
                                <p:cTn id="77" presetID="6" presetClass="emph" presetSubtype="0" repeatCount="indefinite" autoRev="1" fill="hold" grpId="1" nodeType="withEffect">
                                  <p:stCondLst>
                                    <p:cond delay="1000"/>
                                  </p:stCondLst>
                                  <p:childTnLst>
                                    <p:animScale>
                                      <p:cBhvr>
                                        <p:cTn id="78" dur="2000" fill="hold"/>
                                        <p:tgtEl>
                                          <p:spTgt spid="45"/>
                                        </p:tgtEl>
                                      </p:cBhvr>
                                      <p:by x="90000" y="90000"/>
                                    </p:animScale>
                                  </p:childTnLst>
                                </p:cTn>
                              </p:par>
                              <p:par>
                                <p:cTn id="79" presetID="6" presetClass="emph" presetSubtype="0" repeatCount="indefinite" autoRev="1" fill="hold" grpId="1" nodeType="withEffect">
                                  <p:stCondLst>
                                    <p:cond delay="1100"/>
                                  </p:stCondLst>
                                  <p:childTnLst>
                                    <p:animScale>
                                      <p:cBhvr>
                                        <p:cTn id="80" dur="2000" fill="hold"/>
                                        <p:tgtEl>
                                          <p:spTgt spid="47"/>
                                        </p:tgtEl>
                                      </p:cBhvr>
                                      <p:by x="105000" y="105000"/>
                                    </p:animScale>
                                  </p:childTnLst>
                                </p:cTn>
                              </p:par>
                              <p:par>
                                <p:cTn id="81" presetID="6" presetClass="emph" presetSubtype="0" repeatCount="indefinite" autoRev="1" fill="hold" grpId="1" nodeType="withEffect">
                                  <p:stCondLst>
                                    <p:cond delay="600"/>
                                  </p:stCondLst>
                                  <p:childTnLst>
                                    <p:animScale>
                                      <p:cBhvr>
                                        <p:cTn id="82" dur="2000" fill="hold"/>
                                        <p:tgtEl>
                                          <p:spTgt spid="49"/>
                                        </p:tgtEl>
                                      </p:cBhvr>
                                      <p:by x="90000" y="90000"/>
                                    </p:animScale>
                                  </p:childTnLst>
                                </p:cTn>
                              </p:par>
                              <p:par>
                                <p:cTn id="83" presetID="6" presetClass="emph" presetSubtype="0" repeatCount="indefinite" autoRev="1" fill="hold" grpId="1" nodeType="withEffect">
                                  <p:stCondLst>
                                    <p:cond delay="1700"/>
                                  </p:stCondLst>
                                  <p:childTnLst>
                                    <p:animScale>
                                      <p:cBhvr>
                                        <p:cTn id="84" dur="2000" fill="hold"/>
                                        <p:tgtEl>
                                          <p:spTgt spid="51"/>
                                        </p:tgtEl>
                                      </p:cBhvr>
                                      <p:by x="105000" y="105000"/>
                                    </p:animScale>
                                  </p:childTnLst>
                                </p:cTn>
                              </p:par>
                              <p:par>
                                <p:cTn id="85" presetID="6" presetClass="emph" presetSubtype="0" repeatCount="indefinite" autoRev="1" fill="hold" grpId="1" nodeType="withEffect">
                                  <p:stCondLst>
                                    <p:cond delay="400"/>
                                  </p:stCondLst>
                                  <p:childTnLst>
                                    <p:animScale>
                                      <p:cBhvr>
                                        <p:cTn id="86" dur="2000" fill="hold"/>
                                        <p:tgtEl>
                                          <p:spTgt spid="53"/>
                                        </p:tgtEl>
                                      </p:cBhvr>
                                      <p:by x="95000" y="95000"/>
                                    </p:animScale>
                                  </p:childTnLst>
                                </p:cTn>
                              </p:par>
                              <p:par>
                                <p:cTn id="87" presetID="6" presetClass="emph" presetSubtype="0" repeatCount="indefinite" autoRev="1" fill="hold" grpId="1" nodeType="withEffect">
                                  <p:stCondLst>
                                    <p:cond delay="1000"/>
                                  </p:stCondLst>
                                  <p:childTnLst>
                                    <p:animScale>
                                      <p:cBhvr>
                                        <p:cTn id="88" dur="2000" fill="hold"/>
                                        <p:tgtEl>
                                          <p:spTgt spid="55"/>
                                        </p:tgtEl>
                                      </p:cBhvr>
                                      <p:by x="105000" y="105000"/>
                                    </p:animScale>
                                  </p:childTnLst>
                                </p:cTn>
                              </p:par>
                              <p:par>
                                <p:cTn id="89" presetID="6" presetClass="emph" presetSubtype="0" repeatCount="indefinite" autoRev="1" fill="hold" grpId="1" nodeType="withEffect">
                                  <p:stCondLst>
                                    <p:cond delay="500"/>
                                  </p:stCondLst>
                                  <p:childTnLst>
                                    <p:animScale>
                                      <p:cBhvr>
                                        <p:cTn id="90" dur="2000" fill="hold"/>
                                        <p:tgtEl>
                                          <p:spTgt spid="57"/>
                                        </p:tgtEl>
                                      </p:cBhvr>
                                      <p:by x="90000" y="90000"/>
                                    </p:animScale>
                                  </p:childTnLst>
                                </p:cTn>
                              </p:par>
                              <p:par>
                                <p:cTn id="91" presetID="6" presetClass="emph" presetSubtype="0" repeatCount="indefinite" autoRev="1" fill="hold" grpId="1" nodeType="withEffect">
                                  <p:stCondLst>
                                    <p:cond delay="1600"/>
                                  </p:stCondLst>
                                  <p:childTnLst>
                                    <p:animScale>
                                      <p:cBhvr>
                                        <p:cTn id="92" dur="2000" fill="hold"/>
                                        <p:tgtEl>
                                          <p:spTgt spid="59"/>
                                        </p:tgtEl>
                                      </p:cBhvr>
                                      <p:by x="105000" y="105000"/>
                                    </p:animScale>
                                  </p:childTnLst>
                                </p:cTn>
                              </p:par>
                              <p:par>
                                <p:cTn id="93" presetID="6" presetClass="emph" presetSubtype="0" repeatCount="indefinite" autoRev="1" fill="hold" grpId="1" nodeType="withEffect">
                                  <p:stCondLst>
                                    <p:cond delay="600"/>
                                  </p:stCondLst>
                                  <p:childTnLst>
                                    <p:animScale>
                                      <p:cBhvr>
                                        <p:cTn id="94" dur="2000" fill="hold"/>
                                        <p:tgtEl>
                                          <p:spTgt spid="61"/>
                                        </p:tgtEl>
                                      </p:cBhvr>
                                      <p:by x="95000" y="95000"/>
                                    </p:animScale>
                                  </p:childTnLst>
                                </p:cTn>
                              </p:par>
                              <p:par>
                                <p:cTn id="95" presetID="6" presetClass="emph" presetSubtype="0" repeatCount="indefinite" autoRev="1" fill="hold" grpId="1" nodeType="withEffect">
                                  <p:stCondLst>
                                    <p:cond delay="600"/>
                                  </p:stCondLst>
                                  <p:childTnLst>
                                    <p:animScale>
                                      <p:cBhvr>
                                        <p:cTn id="96" dur="2000" fill="hold"/>
                                        <p:tgtEl>
                                          <p:spTgt spid="63"/>
                                        </p:tgtEl>
                                      </p:cBhvr>
                                      <p:by x="105000" y="105000"/>
                                    </p:animScale>
                                  </p:childTnLst>
                                </p:cTn>
                              </p:par>
                              <p:par>
                                <p:cTn id="97" presetID="6" presetClass="emph" presetSubtype="0" repeatCount="indefinite" autoRev="1" fill="hold" grpId="1" nodeType="withEffect">
                                  <p:stCondLst>
                                    <p:cond delay="1600"/>
                                  </p:stCondLst>
                                  <p:childTnLst>
                                    <p:animScale>
                                      <p:cBhvr>
                                        <p:cTn id="98" dur="2000" fill="hold"/>
                                        <p:tgtEl>
                                          <p:spTgt spid="65"/>
                                        </p:tgtEl>
                                      </p:cBhvr>
                                      <p:by x="90000" y="90000"/>
                                    </p:animScale>
                                  </p:childTnLst>
                                </p:cTn>
                              </p:par>
                              <p:par>
                                <p:cTn id="99" presetID="6" presetClass="emph" presetSubtype="0" repeatCount="indefinite" autoRev="1" fill="hold" grpId="1" nodeType="withEffect">
                                  <p:stCondLst>
                                    <p:cond delay="500"/>
                                  </p:stCondLst>
                                  <p:childTnLst>
                                    <p:animScale>
                                      <p:cBhvr>
                                        <p:cTn id="100" dur="2000" fill="hold"/>
                                        <p:tgtEl>
                                          <p:spTgt spid="67"/>
                                        </p:tgtEl>
                                      </p:cBhvr>
                                      <p:by x="95000" y="95000"/>
                                    </p:animScale>
                                  </p:childTnLst>
                                </p:cTn>
                              </p:par>
                              <p:par>
                                <p:cTn id="101" presetID="6" presetClass="emph" presetSubtype="0" repeatCount="indefinite" autoRev="1" fill="hold" grpId="1" nodeType="withEffect">
                                  <p:stCondLst>
                                    <p:cond delay="1300"/>
                                  </p:stCondLst>
                                  <p:childTnLst>
                                    <p:animScale>
                                      <p:cBhvr>
                                        <p:cTn id="102" dur="2000" fill="hold"/>
                                        <p:tgtEl>
                                          <p:spTgt spid="69"/>
                                        </p:tgtEl>
                                      </p:cBhvr>
                                      <p:by x="105000" y="105000"/>
                                    </p:animScale>
                                  </p:childTnLst>
                                </p:cTn>
                              </p:par>
                              <p:par>
                                <p:cTn id="103" presetID="6" presetClass="emph" presetSubtype="0" repeatCount="indefinite" autoRev="1" fill="hold" grpId="1" nodeType="withEffect">
                                  <p:stCondLst>
                                    <p:cond delay="700"/>
                                  </p:stCondLst>
                                  <p:childTnLst>
                                    <p:animScale>
                                      <p:cBhvr>
                                        <p:cTn id="104" dur="2000" fill="hold"/>
                                        <p:tgtEl>
                                          <p:spTgt spid="71"/>
                                        </p:tgtEl>
                                      </p:cBhvr>
                                      <p:by x="105000" y="105000"/>
                                    </p:animScale>
                                  </p:childTnLst>
                                </p:cTn>
                              </p:par>
                              <p:par>
                                <p:cTn id="105" presetID="6" presetClass="emph" presetSubtype="0" repeatCount="indefinite" autoRev="1" fill="hold" grpId="1" nodeType="withEffect">
                                  <p:stCondLst>
                                    <p:cond delay="1900"/>
                                  </p:stCondLst>
                                  <p:childTnLst>
                                    <p:animScale>
                                      <p:cBhvr>
                                        <p:cTn id="106" dur="2000" fill="hold"/>
                                        <p:tgtEl>
                                          <p:spTgt spid="73"/>
                                        </p:tgtEl>
                                      </p:cBhvr>
                                      <p:by x="90000" y="90000"/>
                                    </p:animScale>
                                  </p:childTnLst>
                                </p:cTn>
                              </p:par>
                              <p:par>
                                <p:cTn id="107" presetID="6" presetClass="emph" presetSubtype="0" repeatCount="indefinite" autoRev="1" fill="hold" grpId="1" nodeType="withEffect">
                                  <p:stCondLst>
                                    <p:cond delay="1500"/>
                                  </p:stCondLst>
                                  <p:childTnLst>
                                    <p:animScale>
                                      <p:cBhvr>
                                        <p:cTn id="108" dur="2000" fill="hold"/>
                                        <p:tgtEl>
                                          <p:spTgt spid="75"/>
                                        </p:tgtEl>
                                      </p:cBhvr>
                                      <p:by x="95000" y="95000"/>
                                    </p:animScale>
                                  </p:childTnLst>
                                </p:cTn>
                              </p:par>
                              <p:par>
                                <p:cTn id="109" presetID="6" presetClass="emph" presetSubtype="0" repeatCount="indefinite" autoRev="1" fill="hold" grpId="1" nodeType="withEffect">
                                  <p:stCondLst>
                                    <p:cond delay="1000"/>
                                  </p:stCondLst>
                                  <p:childTnLst>
                                    <p:animScale>
                                      <p:cBhvr>
                                        <p:cTn id="110" dur="2000" fill="hold"/>
                                        <p:tgtEl>
                                          <p:spTgt spid="77"/>
                                        </p:tgtEl>
                                      </p:cBhvr>
                                      <p:by x="105000" y="105000"/>
                                    </p:animScale>
                                  </p:childTnLst>
                                </p:cTn>
                              </p:par>
                              <p:par>
                                <p:cTn id="111" presetID="6" presetClass="emph" presetSubtype="0" repeatCount="indefinite" autoRev="1" fill="hold" grpId="1" nodeType="withEffect">
                                  <p:stCondLst>
                                    <p:cond delay="900"/>
                                  </p:stCondLst>
                                  <p:childTnLst>
                                    <p:animScale>
                                      <p:cBhvr>
                                        <p:cTn id="112" dur="2000" fill="hold"/>
                                        <p:tgtEl>
                                          <p:spTgt spid="79"/>
                                        </p:tgtEl>
                                      </p:cBhvr>
                                      <p:by x="90000" y="90000"/>
                                    </p:animScale>
                                  </p:childTnLst>
                                </p:cTn>
                              </p:par>
                              <p:par>
                                <p:cTn id="113" presetID="6" presetClass="emph" presetSubtype="0" repeatCount="indefinite" autoRev="1" fill="hold" grpId="1" nodeType="withEffect">
                                  <p:stCondLst>
                                    <p:cond delay="800"/>
                                  </p:stCondLst>
                                  <p:childTnLst>
                                    <p:animScale>
                                      <p:cBhvr>
                                        <p:cTn id="114" dur="2000" fill="hold"/>
                                        <p:tgtEl>
                                          <p:spTgt spid="81"/>
                                        </p:tgtEl>
                                      </p:cBhvr>
                                      <p:by x="105000" y="105000"/>
                                    </p:animScale>
                                  </p:childTnLst>
                                </p:cTn>
                              </p:par>
                              <p:par>
                                <p:cTn id="115" presetID="6" presetClass="emph" presetSubtype="0" repeatCount="indefinite" autoRev="1" fill="hold" grpId="1" nodeType="withEffect">
                                  <p:stCondLst>
                                    <p:cond delay="800"/>
                                  </p:stCondLst>
                                  <p:childTnLst>
                                    <p:animScale>
                                      <p:cBhvr>
                                        <p:cTn id="116" dur="2000" fill="hold"/>
                                        <p:tgtEl>
                                          <p:spTgt spid="83"/>
                                        </p:tgtEl>
                                      </p:cBhvr>
                                      <p:by x="90000" y="90000"/>
                                    </p:animScale>
                                  </p:childTnLst>
                                </p:cTn>
                              </p:par>
                              <p:par>
                                <p:cTn id="117" presetID="6" presetClass="emph" presetSubtype="0" repeatCount="indefinite" autoRev="1" fill="hold" grpId="1" nodeType="withEffect">
                                  <p:stCondLst>
                                    <p:cond delay="900"/>
                                  </p:stCondLst>
                                  <p:childTnLst>
                                    <p:animScale>
                                      <p:cBhvr>
                                        <p:cTn id="118" dur="2000" fill="hold"/>
                                        <p:tgtEl>
                                          <p:spTgt spid="85"/>
                                        </p:tgtEl>
                                      </p:cBhvr>
                                      <p:by x="105000" y="105000"/>
                                    </p:animScale>
                                  </p:childTnLst>
                                </p:cTn>
                              </p:par>
                              <p:par>
                                <p:cTn id="119" presetID="6" presetClass="emph" presetSubtype="0" repeatCount="indefinite" autoRev="1" fill="hold" grpId="1" nodeType="withEffect">
                                  <p:stCondLst>
                                    <p:cond delay="600"/>
                                  </p:stCondLst>
                                  <p:childTnLst>
                                    <p:animScale>
                                      <p:cBhvr>
                                        <p:cTn id="120" dur="2000" fill="hold"/>
                                        <p:tgtEl>
                                          <p:spTgt spid="87"/>
                                        </p:tgtEl>
                                      </p:cBhvr>
                                      <p:by x="95000" y="95000"/>
                                    </p:animScale>
                                  </p:childTnLst>
                                </p:cTn>
                              </p:par>
                              <p:par>
                                <p:cTn id="121" presetID="6" presetClass="emph" presetSubtype="0" repeatCount="indefinite" autoRev="1" fill="hold" grpId="1" nodeType="withEffect">
                                  <p:stCondLst>
                                    <p:cond delay="1900"/>
                                  </p:stCondLst>
                                  <p:childTnLst>
                                    <p:animScale>
                                      <p:cBhvr>
                                        <p:cTn id="122" dur="2000" fill="hold"/>
                                        <p:tgtEl>
                                          <p:spTgt spid="89"/>
                                        </p:tgtEl>
                                      </p:cBhvr>
                                      <p:by x="90000" y="90000"/>
                                    </p:animScale>
                                  </p:childTnLst>
                                </p:cTn>
                              </p:par>
                              <p:par>
                                <p:cTn id="123" presetID="6" presetClass="emph" presetSubtype="0" repeatCount="indefinite" autoRev="1" fill="hold" grpId="1" nodeType="withEffect">
                                  <p:stCondLst>
                                    <p:cond delay="1100"/>
                                  </p:stCondLst>
                                  <p:childTnLst>
                                    <p:animScale>
                                      <p:cBhvr>
                                        <p:cTn id="124" dur="2000" fill="hold"/>
                                        <p:tgtEl>
                                          <p:spTgt spid="91"/>
                                        </p:tgtEl>
                                      </p:cBhvr>
                                      <p:by x="95000" y="95000"/>
                                    </p:animScale>
                                  </p:childTnLst>
                                </p:cTn>
                              </p:par>
                              <p:par>
                                <p:cTn id="125" presetID="6" presetClass="emph" presetSubtype="0" repeatCount="indefinite" autoRev="1" fill="hold" grpId="1" nodeType="withEffect">
                                  <p:stCondLst>
                                    <p:cond delay="1000"/>
                                  </p:stCondLst>
                                  <p:childTnLst>
                                    <p:animScale>
                                      <p:cBhvr>
                                        <p:cTn id="126" dur="2000" fill="hold"/>
                                        <p:tgtEl>
                                          <p:spTgt spid="93"/>
                                        </p:tgtEl>
                                      </p:cBhvr>
                                      <p:by x="105000" y="105000"/>
                                    </p:animScale>
                                  </p:childTnLst>
                                </p:cTn>
                              </p:par>
                              <p:par>
                                <p:cTn id="127" presetID="6" presetClass="emph" presetSubtype="0" repeatCount="indefinite" autoRev="1" fill="hold" grpId="1" nodeType="withEffect">
                                  <p:stCondLst>
                                    <p:cond delay="1100"/>
                                  </p:stCondLst>
                                  <p:childTnLst>
                                    <p:animScale>
                                      <p:cBhvr>
                                        <p:cTn id="128" dur="2000" fill="hold"/>
                                        <p:tgtEl>
                                          <p:spTgt spid="95"/>
                                        </p:tgtEl>
                                      </p:cBhvr>
                                      <p:by x="95000" y="95000"/>
                                    </p:animScale>
                                  </p:childTnLst>
                                </p:cTn>
                              </p:par>
                              <p:par>
                                <p:cTn id="129" presetID="1" presetClass="entr" presetSubtype="0" fill="hold" grpId="0" nodeType="withEffect">
                                  <p:stCondLst>
                                    <p:cond delay="290"/>
                                  </p:stCondLst>
                                  <p:childTnLst>
                                    <p:set>
                                      <p:cBhvr>
                                        <p:cTn id="130" dur="1" fill="hold">
                                          <p:stCondLst>
                                            <p:cond delay="2799"/>
                                          </p:stCondLst>
                                        </p:cTn>
                                        <p:tgtEl>
                                          <p:spTgt spid="34"/>
                                        </p:tgtEl>
                                        <p:attrNameLst>
                                          <p:attrName>style.visibility</p:attrName>
                                        </p:attrNameLst>
                                      </p:cBhvr>
                                      <p:to>
                                        <p:strVal val="visible"/>
                                      </p:to>
                                    </p:set>
                                  </p:childTnLst>
                                </p:cTn>
                              </p:par>
                              <p:par>
                                <p:cTn id="131" presetID="6" presetClass="emph" presetSubtype="0" repeatCount="indefinite" autoRev="1" fill="hold" grpId="1" nodeType="withEffect">
                                  <p:stCondLst>
                                    <p:cond delay="1100"/>
                                  </p:stCondLst>
                                  <p:childTnLst>
                                    <p:animScale>
                                      <p:cBhvr>
                                        <p:cTn id="132" dur="2000" fill="hold"/>
                                        <p:tgtEl>
                                          <p:spTgt spid="34"/>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7" grpId="0"/>
      <p:bldP spid="37" grpId="1"/>
      <p:bldP spid="40" grpId="0"/>
      <p:bldP spid="40" grpId="1"/>
      <p:bldP spid="41" grpId="0"/>
      <p:bldP spid="41" grpId="1"/>
      <p:bldP spid="43" grpId="0"/>
      <p:bldP spid="43" grpId="1"/>
      <p:bldP spid="45" grpId="0"/>
      <p:bldP spid="45" grpId="1"/>
      <p:bldP spid="47" grpId="0"/>
      <p:bldP spid="47" grpId="1"/>
      <p:bldP spid="49" grpId="0"/>
      <p:bldP spid="49" grpId="1"/>
      <p:bldP spid="51" grpId="0"/>
      <p:bldP spid="51" grpId="1"/>
      <p:bldP spid="53" grpId="0"/>
      <p:bldP spid="53" grpId="1"/>
      <p:bldP spid="55" grpId="0"/>
      <p:bldP spid="55" grpId="1"/>
      <p:bldP spid="57" grpId="0"/>
      <p:bldP spid="57" grpId="1"/>
      <p:bldP spid="59" grpId="0"/>
      <p:bldP spid="59" grpId="1"/>
      <p:bldP spid="61" grpId="0"/>
      <p:bldP spid="61" grpId="1"/>
      <p:bldP spid="63" grpId="0"/>
      <p:bldP spid="63" grpId="1"/>
      <p:bldP spid="65" grpId="0"/>
      <p:bldP spid="65" grpId="1"/>
      <p:bldP spid="67" grpId="0"/>
      <p:bldP spid="67" grpId="1"/>
      <p:bldP spid="69" grpId="0"/>
      <p:bldP spid="69" grpId="1"/>
      <p:bldP spid="71" grpId="0"/>
      <p:bldP spid="71" grpId="1"/>
      <p:bldP spid="73" grpId="0"/>
      <p:bldP spid="73" grpId="1"/>
      <p:bldP spid="75" grpId="0"/>
      <p:bldP spid="75" grpId="1"/>
      <p:bldP spid="77" grpId="0"/>
      <p:bldP spid="77" grpId="1"/>
      <p:bldP spid="79" grpId="0"/>
      <p:bldP spid="79" grpId="1"/>
      <p:bldP spid="81" grpId="0"/>
      <p:bldP spid="81" grpId="1"/>
      <p:bldP spid="83" grpId="0"/>
      <p:bldP spid="83" grpId="1"/>
      <p:bldP spid="85" grpId="0"/>
      <p:bldP spid="85" grpId="1"/>
      <p:bldP spid="87" grpId="0"/>
      <p:bldP spid="87" grpId="1"/>
      <p:bldP spid="89" grpId="0"/>
      <p:bldP spid="89" grpId="1"/>
      <p:bldP spid="91" grpId="0"/>
      <p:bldP spid="91" grpId="1"/>
      <p:bldP spid="93" grpId="0"/>
      <p:bldP spid="93" grpId="1"/>
      <p:bldP spid="95" grpId="0"/>
      <p:bldP spid="95" grpId="1"/>
      <p:bldP spid="34" grpId="0"/>
      <p:bldP spid="34"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等腰三角形 1"/>
          <p:cNvSpPr/>
          <p:nvPr/>
        </p:nvSpPr>
        <p:spPr>
          <a:xfrm rot="4500000">
            <a:off x="-360218" y="-815542"/>
            <a:ext cx="9932046" cy="856210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矩形 2"/>
          <p:cNvSpPr/>
          <p:nvPr/>
        </p:nvSpPr>
        <p:spPr>
          <a:xfrm>
            <a:off x="5070764" y="956598"/>
            <a:ext cx="1801091" cy="1176999"/>
          </a:xfrm>
          <a:prstGeom prst="rect">
            <a:avLst/>
          </a:prstGeom>
          <a:ln w="1143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8" name="直接连接符 7"/>
          <p:cNvCxnSpPr/>
          <p:nvPr/>
        </p:nvCxnSpPr>
        <p:spPr>
          <a:xfrm>
            <a:off x="1948256" y="5924179"/>
            <a:ext cx="80151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948256" y="3288220"/>
            <a:ext cx="810498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useBgFill="1">
        <p:nvSpPr>
          <p:cNvPr id="19" name="文本框 18"/>
          <p:cNvSpPr txBox="1"/>
          <p:nvPr/>
        </p:nvSpPr>
        <p:spPr>
          <a:xfrm>
            <a:off x="1291778" y="3328927"/>
            <a:ext cx="9417963" cy="2554545"/>
          </a:xfrm>
          <a:prstGeom prst="rect">
            <a:avLst/>
          </a:prstGeom>
        </p:spPr>
        <p:txBody>
          <a:bodyPr wrap="none" rtlCol="0">
            <a:spAutoFit/>
          </a:bodyPr>
          <a:lstStyle/>
          <a:p>
            <a:pPr algn="ctr"/>
            <a:r>
              <a:rPr lang="zh-CN" altLang="en-US" sz="8000" dirty="0">
                <a:solidFill>
                  <a:schemeClr val="bg1"/>
                </a:solidFill>
                <a:latin typeface="汉仪菱心体简" panose="02010609000101010101" pitchFamily="49" charset="-122"/>
                <a:ea typeface="汉仪菱心体简" panose="02010609000101010101" pitchFamily="49" charset="-122"/>
              </a:rPr>
              <a:t>我</a:t>
            </a:r>
            <a:r>
              <a:rPr lang="zh-CN" altLang="en-US" sz="8000" dirty="0" smtClean="0">
                <a:solidFill>
                  <a:schemeClr val="bg1"/>
                </a:solidFill>
                <a:latin typeface="汉仪菱心体简" panose="02010609000101010101" pitchFamily="49" charset="-122"/>
                <a:ea typeface="汉仪菱心体简" panose="02010609000101010101" pitchFamily="49" charset="-122"/>
              </a:rPr>
              <a:t>也许现在有点迷茫</a:t>
            </a:r>
            <a:endParaRPr lang="en-US" altLang="zh-CN" sz="8000" dirty="0" smtClean="0">
              <a:solidFill>
                <a:schemeClr val="bg1"/>
              </a:solidFill>
              <a:latin typeface="汉仪菱心体简" panose="02010609000101010101" pitchFamily="49" charset="-122"/>
              <a:ea typeface="汉仪菱心体简" panose="02010609000101010101" pitchFamily="49" charset="-122"/>
            </a:endParaRPr>
          </a:p>
          <a:p>
            <a:pPr algn="ctr"/>
            <a:r>
              <a:rPr lang="zh-CN" altLang="en-US" sz="8000" dirty="0" smtClean="0">
                <a:solidFill>
                  <a:schemeClr val="bg1"/>
                </a:solidFill>
                <a:latin typeface="汉仪菱心体简" panose="02010609000101010101" pitchFamily="49" charset="-122"/>
                <a:ea typeface="汉仪菱心体简" panose="02010609000101010101" pitchFamily="49" charset="-122"/>
              </a:rPr>
              <a:t>但</a:t>
            </a:r>
            <a:r>
              <a:rPr lang="zh-CN" altLang="en-US" sz="8000" dirty="0">
                <a:solidFill>
                  <a:schemeClr val="bg1"/>
                </a:solidFill>
                <a:latin typeface="汉仪菱心体简" panose="02010609000101010101" pitchFamily="49" charset="-122"/>
                <a:ea typeface="汉仪菱心体简" panose="02010609000101010101" pitchFamily="49" charset="-122"/>
              </a:rPr>
              <a:t>我会努力变得优秀</a:t>
            </a:r>
            <a:endParaRPr lang="en-US" altLang="zh-CN" sz="8000" dirty="0">
              <a:solidFill>
                <a:schemeClr val="bg1"/>
              </a:solidFill>
              <a:latin typeface="汉仪菱心体简" panose="02010609000101010101" pitchFamily="49" charset="-122"/>
              <a:ea typeface="汉仪菱心体简" panose="02010609000101010101" pitchFamily="49" charset="-122"/>
            </a:endParaRPr>
          </a:p>
        </p:txBody>
      </p:sp>
      <p:sp useBgFill="1">
        <p:nvSpPr>
          <p:cNvPr id="20" name="文本框 19"/>
          <p:cNvSpPr txBox="1"/>
          <p:nvPr/>
        </p:nvSpPr>
        <p:spPr>
          <a:xfrm>
            <a:off x="867508" y="2785847"/>
            <a:ext cx="10266478" cy="461665"/>
          </a:xfrm>
          <a:prstGeom prst="rect">
            <a:avLst/>
          </a:prstGeom>
        </p:spPr>
        <p:txBody>
          <a:bodyPr wrap="square" rtlCol="0">
            <a:spAutoFit/>
          </a:bodyPr>
          <a:lstStyle/>
          <a:p>
            <a:pPr algn="ctr"/>
            <a:r>
              <a:rPr lang="en-US" altLang="zh-CN" sz="2400" b="1" spc="300" dirty="0" smtClean="0">
                <a:solidFill>
                  <a:schemeClr val="bg1"/>
                </a:solidFill>
                <a:ea typeface="SimSun-ExtB" panose="02010609060101010101" pitchFamily="49" charset="-122"/>
              </a:rPr>
              <a:t>I PAID MY EFFORT TO IMPROVE MY SKILLS</a:t>
            </a:r>
            <a:endParaRPr lang="zh-CN" altLang="en-US" sz="2400" b="1" spc="300" dirty="0">
              <a:solidFill>
                <a:schemeClr val="bg1"/>
              </a:solidFill>
              <a:ea typeface="SimSun-ExtB" panose="02010609060101010101" pitchFamily="49" charset="-122"/>
            </a:endParaRPr>
          </a:p>
        </p:txBody>
      </p:sp>
      <p:sp useBgFill="1">
        <p:nvSpPr>
          <p:cNvPr id="21" name="文本框 20"/>
          <p:cNvSpPr txBox="1"/>
          <p:nvPr/>
        </p:nvSpPr>
        <p:spPr>
          <a:xfrm>
            <a:off x="1216263" y="5947624"/>
            <a:ext cx="9568968" cy="461665"/>
          </a:xfrm>
          <a:prstGeom prst="rect">
            <a:avLst/>
          </a:prstGeom>
        </p:spPr>
        <p:txBody>
          <a:bodyPr wrap="square" rtlCol="0">
            <a:spAutoFit/>
          </a:bodyPr>
          <a:lstStyle/>
          <a:p>
            <a:pPr algn="ctr"/>
            <a:r>
              <a:rPr lang="en-US" altLang="zh-CN" sz="2400" b="1" spc="300" dirty="0" smtClean="0">
                <a:solidFill>
                  <a:schemeClr val="bg1"/>
                </a:solidFill>
                <a:ea typeface="SimSun-ExtB" panose="02010609060101010101" pitchFamily="49" charset="-122"/>
              </a:rPr>
              <a:t>OFFICE SOFTWARE / FILM EDITING / THAI</a:t>
            </a:r>
            <a:endParaRPr lang="zh-CN" altLang="en-US" sz="2400" b="1" spc="300" dirty="0">
              <a:solidFill>
                <a:schemeClr val="bg1"/>
              </a:solidFill>
              <a:ea typeface="SimSun-ExtB" panose="02010609060101010101" pitchFamily="49" charset="-122"/>
            </a:endParaRPr>
          </a:p>
        </p:txBody>
      </p:sp>
      <p:sp>
        <p:nvSpPr>
          <p:cNvPr id="11" name="Freeform 245"/>
          <p:cNvSpPr>
            <a:spLocks/>
          </p:cNvSpPr>
          <p:nvPr/>
        </p:nvSpPr>
        <p:spPr bwMode="auto">
          <a:xfrm>
            <a:off x="5339465" y="956598"/>
            <a:ext cx="1176999" cy="117699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91209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par>
                                <p:cTn id="10" presetID="16" presetClass="entr" presetSubtype="37"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par>
                                <p:cTn id="13" presetID="16" presetClass="entr" presetSubtype="37"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Vertical)">
                                      <p:cBhvr>
                                        <p:cTn id="15" dur="500"/>
                                        <p:tgtEl>
                                          <p:spTgt spid="8"/>
                                        </p:tgtEl>
                                      </p:cBhvr>
                                    </p:animEffect>
                                  </p:childTnLst>
                                </p:cTn>
                              </p:par>
                              <p:par>
                                <p:cTn id="16" presetID="2" presetClass="entr" presetSubtype="2" decel="100000" fill="hold" grpId="0" nodeType="withEffect">
                                  <p:stCondLst>
                                    <p:cond delay="10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250" fill="hold"/>
                                        <p:tgtEl>
                                          <p:spTgt spid="20"/>
                                        </p:tgtEl>
                                        <p:attrNameLst>
                                          <p:attrName>ppt_x</p:attrName>
                                        </p:attrNameLst>
                                      </p:cBhvr>
                                      <p:tavLst>
                                        <p:tav tm="0">
                                          <p:val>
                                            <p:strVal val="1+#ppt_w/2"/>
                                          </p:val>
                                        </p:tav>
                                        <p:tav tm="100000">
                                          <p:val>
                                            <p:strVal val="#ppt_x"/>
                                          </p:val>
                                        </p:tav>
                                      </p:tavLst>
                                    </p:anim>
                                    <p:anim calcmode="lin" valueType="num">
                                      <p:cBhvr additive="base">
                                        <p:cTn id="19" dur="250" fill="hold"/>
                                        <p:tgtEl>
                                          <p:spTgt spid="20"/>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250" fill="hold"/>
                                        <p:tgtEl>
                                          <p:spTgt spid="19"/>
                                        </p:tgtEl>
                                        <p:attrNameLst>
                                          <p:attrName>ppt_x</p:attrName>
                                        </p:attrNameLst>
                                      </p:cBhvr>
                                      <p:tavLst>
                                        <p:tav tm="0">
                                          <p:val>
                                            <p:strVal val="1+#ppt_w/2"/>
                                          </p:val>
                                        </p:tav>
                                        <p:tav tm="100000">
                                          <p:val>
                                            <p:strVal val="#ppt_x"/>
                                          </p:val>
                                        </p:tav>
                                      </p:tavLst>
                                    </p:anim>
                                    <p:anim calcmode="lin" valueType="num">
                                      <p:cBhvr additive="base">
                                        <p:cTn id="23" dur="250" fill="hold"/>
                                        <p:tgtEl>
                                          <p:spTgt spid="19"/>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250" fill="hold"/>
                                        <p:tgtEl>
                                          <p:spTgt spid="21"/>
                                        </p:tgtEl>
                                        <p:attrNameLst>
                                          <p:attrName>ppt_x</p:attrName>
                                        </p:attrNameLst>
                                      </p:cBhvr>
                                      <p:tavLst>
                                        <p:tav tm="0">
                                          <p:val>
                                            <p:strVal val="1+#ppt_w/2"/>
                                          </p:val>
                                        </p:tav>
                                        <p:tav tm="100000">
                                          <p:val>
                                            <p:strVal val="#ppt_x"/>
                                          </p:val>
                                        </p:tav>
                                      </p:tavLst>
                                    </p:anim>
                                    <p:anim calcmode="lin" valueType="num">
                                      <p:cBhvr additive="base">
                                        <p:cTn id="27" dur="250" fill="hold"/>
                                        <p:tgtEl>
                                          <p:spTgt spid="21"/>
                                        </p:tgtEl>
                                        <p:attrNameLst>
                                          <p:attrName>ppt_y</p:attrName>
                                        </p:attrNameLst>
                                      </p:cBhvr>
                                      <p:tavLst>
                                        <p:tav tm="0">
                                          <p:val>
                                            <p:strVal val="#ppt_y"/>
                                          </p:val>
                                        </p:tav>
                                        <p:tav tm="100000">
                                          <p:val>
                                            <p:strVal val="#ppt_y"/>
                                          </p:val>
                                        </p:tav>
                                      </p:tavLst>
                                    </p:anim>
                                  </p:childTnLst>
                                </p:cTn>
                              </p:par>
                              <p:par>
                                <p:cTn id="28" presetID="31" presetClass="entr" presetSubtype="0" fill="hold" grpId="0" nodeType="withEffect">
                                  <p:stCondLst>
                                    <p:cond delay="50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fltVal val="0"/>
                                          </p:val>
                                        </p:tav>
                                        <p:tav tm="100000">
                                          <p:val>
                                            <p:strVal val="#ppt_w"/>
                                          </p:val>
                                        </p:tav>
                                      </p:tavLst>
                                    </p:anim>
                                    <p:anim calcmode="lin" valueType="num">
                                      <p:cBhvr>
                                        <p:cTn id="31" dur="1000" fill="hold"/>
                                        <p:tgtEl>
                                          <p:spTgt spid="2"/>
                                        </p:tgtEl>
                                        <p:attrNameLst>
                                          <p:attrName>ppt_h</p:attrName>
                                        </p:attrNameLst>
                                      </p:cBhvr>
                                      <p:tavLst>
                                        <p:tav tm="0">
                                          <p:val>
                                            <p:fltVal val="0"/>
                                          </p:val>
                                        </p:tav>
                                        <p:tav tm="100000">
                                          <p:val>
                                            <p:strVal val="#ppt_h"/>
                                          </p:val>
                                        </p:tav>
                                      </p:tavLst>
                                    </p:anim>
                                    <p:anim calcmode="lin" valueType="num">
                                      <p:cBhvr>
                                        <p:cTn id="32" dur="1000" fill="hold"/>
                                        <p:tgtEl>
                                          <p:spTgt spid="2"/>
                                        </p:tgtEl>
                                        <p:attrNameLst>
                                          <p:attrName>style.rotation</p:attrName>
                                        </p:attrNameLst>
                                      </p:cBhvr>
                                      <p:tavLst>
                                        <p:tav tm="0">
                                          <p:val>
                                            <p:fltVal val="90"/>
                                          </p:val>
                                        </p:tav>
                                        <p:tav tm="100000">
                                          <p:val>
                                            <p:fltVal val="0"/>
                                          </p:val>
                                        </p:tav>
                                      </p:tavLst>
                                    </p:anim>
                                    <p:animEffect transition="in" filter="fade">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1"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任意多边形 16"/>
          <p:cNvSpPr/>
          <p:nvPr/>
        </p:nvSpPr>
        <p:spPr>
          <a:xfrm>
            <a:off x="3227294" y="2939150"/>
            <a:ext cx="5664386" cy="1052726"/>
          </a:xfrm>
          <a:custGeom>
            <a:avLst/>
            <a:gdLst/>
            <a:ahLst/>
            <a:cxnLst/>
            <a:rect l="l" t="t" r="r" b="b"/>
            <a:pathLst>
              <a:path w="5664386" h="1052726">
                <a:moveTo>
                  <a:pt x="1652086" y="361700"/>
                </a:moveTo>
                <a:lnTo>
                  <a:pt x="1742275" y="604587"/>
                </a:lnTo>
                <a:lnTo>
                  <a:pt x="1563682" y="604587"/>
                </a:lnTo>
                <a:close/>
                <a:moveTo>
                  <a:pt x="4524915" y="310801"/>
                </a:moveTo>
                <a:cubicBezTo>
                  <a:pt x="4579386" y="310801"/>
                  <a:pt x="4623067" y="329255"/>
                  <a:pt x="4655958" y="366165"/>
                </a:cubicBezTo>
                <a:cubicBezTo>
                  <a:pt x="4688849" y="403074"/>
                  <a:pt x="4705294" y="459033"/>
                  <a:pt x="4705294" y="534043"/>
                </a:cubicBezTo>
                <a:cubicBezTo>
                  <a:pt x="4705294" y="609945"/>
                  <a:pt x="4688402" y="666872"/>
                  <a:pt x="4654618" y="704823"/>
                </a:cubicBezTo>
                <a:cubicBezTo>
                  <a:pt x="4620834" y="742774"/>
                  <a:pt x="4577600" y="761750"/>
                  <a:pt x="4524915" y="761750"/>
                </a:cubicBezTo>
                <a:cubicBezTo>
                  <a:pt x="4472229" y="761750"/>
                  <a:pt x="4428772" y="742625"/>
                  <a:pt x="4394541" y="704376"/>
                </a:cubicBezTo>
                <a:cubicBezTo>
                  <a:pt x="4360311" y="666128"/>
                  <a:pt x="4343195" y="609945"/>
                  <a:pt x="4343195" y="535829"/>
                </a:cubicBezTo>
                <a:cubicBezTo>
                  <a:pt x="4343195" y="460522"/>
                  <a:pt x="4359864" y="404190"/>
                  <a:pt x="4393202" y="366834"/>
                </a:cubicBezTo>
                <a:cubicBezTo>
                  <a:pt x="4426539" y="329478"/>
                  <a:pt x="4470444" y="310801"/>
                  <a:pt x="4524915" y="310801"/>
                </a:cubicBezTo>
                <a:close/>
                <a:moveTo>
                  <a:pt x="4947289" y="209002"/>
                </a:moveTo>
                <a:lnTo>
                  <a:pt x="4947289" y="558153"/>
                </a:lnTo>
                <a:cubicBezTo>
                  <a:pt x="4947289" y="631376"/>
                  <a:pt x="4951605" y="686740"/>
                  <a:pt x="4960237" y="724245"/>
                </a:cubicBezTo>
                <a:cubicBezTo>
                  <a:pt x="4966190" y="749546"/>
                  <a:pt x="4978543" y="773730"/>
                  <a:pt x="4997295" y="796799"/>
                </a:cubicBezTo>
                <a:cubicBezTo>
                  <a:pt x="5016047" y="819867"/>
                  <a:pt x="5041571" y="838619"/>
                  <a:pt x="5073867" y="853056"/>
                </a:cubicBezTo>
                <a:cubicBezTo>
                  <a:pt x="5106163" y="867492"/>
                  <a:pt x="5153565" y="874710"/>
                  <a:pt x="5216072" y="874710"/>
                </a:cubicBezTo>
                <a:cubicBezTo>
                  <a:pt x="5267864" y="874710"/>
                  <a:pt x="5309834" y="868087"/>
                  <a:pt x="5341981" y="854842"/>
                </a:cubicBezTo>
                <a:cubicBezTo>
                  <a:pt x="5374128" y="841596"/>
                  <a:pt x="5399800" y="823811"/>
                  <a:pt x="5419000" y="801487"/>
                </a:cubicBezTo>
                <a:cubicBezTo>
                  <a:pt x="5438198" y="779163"/>
                  <a:pt x="5451370" y="751778"/>
                  <a:pt x="5458513" y="719334"/>
                </a:cubicBezTo>
                <a:cubicBezTo>
                  <a:pt x="5465657" y="686889"/>
                  <a:pt x="5469229" y="631376"/>
                  <a:pt x="5469229" y="552795"/>
                </a:cubicBezTo>
                <a:lnTo>
                  <a:pt x="5469229" y="209002"/>
                </a:lnTo>
                <a:lnTo>
                  <a:pt x="5337070" y="209002"/>
                </a:lnTo>
                <a:lnTo>
                  <a:pt x="5337070" y="571101"/>
                </a:lnTo>
                <a:cubicBezTo>
                  <a:pt x="5337070" y="622893"/>
                  <a:pt x="5335134" y="659951"/>
                  <a:pt x="5331265" y="682276"/>
                </a:cubicBezTo>
                <a:cubicBezTo>
                  <a:pt x="5327396" y="704600"/>
                  <a:pt x="5315936" y="723426"/>
                  <a:pt x="5296886" y="738756"/>
                </a:cubicBezTo>
                <a:cubicBezTo>
                  <a:pt x="5277836" y="754085"/>
                  <a:pt x="5249558" y="761750"/>
                  <a:pt x="5212054" y="761750"/>
                </a:cubicBezTo>
                <a:cubicBezTo>
                  <a:pt x="5175144" y="761750"/>
                  <a:pt x="5146049" y="753639"/>
                  <a:pt x="5124766" y="737416"/>
                </a:cubicBezTo>
                <a:cubicBezTo>
                  <a:pt x="5103484" y="721194"/>
                  <a:pt x="5090015" y="699688"/>
                  <a:pt x="5084360" y="672899"/>
                </a:cubicBezTo>
                <a:cubicBezTo>
                  <a:pt x="5081085" y="656231"/>
                  <a:pt x="5079448" y="619768"/>
                  <a:pt x="5079448" y="563511"/>
                </a:cubicBezTo>
                <a:lnTo>
                  <a:pt x="5079448" y="209002"/>
                </a:lnTo>
                <a:close/>
                <a:moveTo>
                  <a:pt x="3565866" y="209002"/>
                </a:moveTo>
                <a:lnTo>
                  <a:pt x="3805628" y="588067"/>
                </a:lnTo>
                <a:lnTo>
                  <a:pt x="3805628" y="863548"/>
                </a:lnTo>
                <a:lnTo>
                  <a:pt x="3937341" y="863548"/>
                </a:lnTo>
                <a:lnTo>
                  <a:pt x="3937341" y="588960"/>
                </a:lnTo>
                <a:lnTo>
                  <a:pt x="4177996" y="209002"/>
                </a:lnTo>
                <a:lnTo>
                  <a:pt x="4025745" y="209002"/>
                </a:lnTo>
                <a:lnTo>
                  <a:pt x="3874833" y="467963"/>
                </a:lnTo>
                <a:lnTo>
                  <a:pt x="3720796" y="209002"/>
                </a:lnTo>
                <a:close/>
                <a:moveTo>
                  <a:pt x="2692543" y="209002"/>
                </a:moveTo>
                <a:lnTo>
                  <a:pt x="2692543" y="863548"/>
                </a:lnTo>
                <a:lnTo>
                  <a:pt x="2824702" y="863548"/>
                </a:lnTo>
                <a:lnTo>
                  <a:pt x="2824702" y="665756"/>
                </a:lnTo>
                <a:lnTo>
                  <a:pt x="2931858" y="556367"/>
                </a:lnTo>
                <a:lnTo>
                  <a:pt x="3111791" y="863548"/>
                </a:lnTo>
                <a:lnTo>
                  <a:pt x="3282795" y="863548"/>
                </a:lnTo>
                <a:lnTo>
                  <a:pt x="3022941" y="463945"/>
                </a:lnTo>
                <a:lnTo>
                  <a:pt x="3269400" y="209002"/>
                </a:lnTo>
                <a:lnTo>
                  <a:pt x="3091700" y="209002"/>
                </a:lnTo>
                <a:lnTo>
                  <a:pt x="2824702" y="499663"/>
                </a:lnTo>
                <a:lnTo>
                  <a:pt x="2824702" y="209002"/>
                </a:lnTo>
                <a:close/>
                <a:moveTo>
                  <a:pt x="2034871" y="209002"/>
                </a:moveTo>
                <a:lnTo>
                  <a:pt x="2034871" y="863548"/>
                </a:lnTo>
                <a:lnTo>
                  <a:pt x="2157655" y="863548"/>
                </a:lnTo>
                <a:lnTo>
                  <a:pt x="2157655" y="436709"/>
                </a:lnTo>
                <a:lnTo>
                  <a:pt x="2421527" y="863548"/>
                </a:lnTo>
                <a:lnTo>
                  <a:pt x="2554133" y="863548"/>
                </a:lnTo>
                <a:lnTo>
                  <a:pt x="2554133" y="209002"/>
                </a:lnTo>
                <a:lnTo>
                  <a:pt x="2431349" y="209002"/>
                </a:lnTo>
                <a:lnTo>
                  <a:pt x="2431349" y="646110"/>
                </a:lnTo>
                <a:lnTo>
                  <a:pt x="2163459" y="209002"/>
                </a:lnTo>
                <a:close/>
                <a:moveTo>
                  <a:pt x="1583773" y="209002"/>
                </a:moveTo>
                <a:lnTo>
                  <a:pt x="1328831" y="863548"/>
                </a:lnTo>
                <a:lnTo>
                  <a:pt x="1469027" y="863548"/>
                </a:lnTo>
                <a:lnTo>
                  <a:pt x="1523051" y="714869"/>
                </a:lnTo>
                <a:lnTo>
                  <a:pt x="1784691" y="714869"/>
                </a:lnTo>
                <a:lnTo>
                  <a:pt x="1841841" y="863548"/>
                </a:lnTo>
                <a:lnTo>
                  <a:pt x="1985609" y="863548"/>
                </a:lnTo>
                <a:lnTo>
                  <a:pt x="1723523" y="209002"/>
                </a:lnTo>
                <a:close/>
                <a:moveTo>
                  <a:pt x="738578" y="209002"/>
                </a:moveTo>
                <a:lnTo>
                  <a:pt x="738578" y="863548"/>
                </a:lnTo>
                <a:lnTo>
                  <a:pt x="870738" y="863548"/>
                </a:lnTo>
                <a:lnTo>
                  <a:pt x="870738" y="577352"/>
                </a:lnTo>
                <a:lnTo>
                  <a:pt x="1129699" y="577352"/>
                </a:lnTo>
                <a:lnTo>
                  <a:pt x="1129699" y="863548"/>
                </a:lnTo>
                <a:lnTo>
                  <a:pt x="1261858" y="863548"/>
                </a:lnTo>
                <a:lnTo>
                  <a:pt x="1261858" y="209002"/>
                </a:lnTo>
                <a:lnTo>
                  <a:pt x="1129699" y="209002"/>
                </a:lnTo>
                <a:lnTo>
                  <a:pt x="1129699" y="466624"/>
                </a:lnTo>
                <a:lnTo>
                  <a:pt x="870738" y="466624"/>
                </a:lnTo>
                <a:lnTo>
                  <a:pt x="870738" y="209002"/>
                </a:lnTo>
                <a:close/>
                <a:moveTo>
                  <a:pt x="148326" y="209002"/>
                </a:moveTo>
                <a:lnTo>
                  <a:pt x="148326" y="319730"/>
                </a:lnTo>
                <a:lnTo>
                  <a:pt x="342547" y="319730"/>
                </a:lnTo>
                <a:lnTo>
                  <a:pt x="342547" y="863548"/>
                </a:lnTo>
                <a:lnTo>
                  <a:pt x="474706" y="863548"/>
                </a:lnTo>
                <a:lnTo>
                  <a:pt x="474706" y="319730"/>
                </a:lnTo>
                <a:lnTo>
                  <a:pt x="668480" y="319730"/>
                </a:lnTo>
                <a:lnTo>
                  <a:pt x="668480" y="209002"/>
                </a:lnTo>
                <a:close/>
                <a:moveTo>
                  <a:pt x="4523575" y="197840"/>
                </a:moveTo>
                <a:cubicBezTo>
                  <a:pt x="4470295" y="197840"/>
                  <a:pt x="4423265" y="206472"/>
                  <a:pt x="4382486" y="223736"/>
                </a:cubicBezTo>
                <a:cubicBezTo>
                  <a:pt x="4351828" y="236535"/>
                  <a:pt x="4323625" y="256181"/>
                  <a:pt x="4297877" y="282672"/>
                </a:cubicBezTo>
                <a:cubicBezTo>
                  <a:pt x="4272130" y="309163"/>
                  <a:pt x="4251815" y="339078"/>
                  <a:pt x="4236932" y="372415"/>
                </a:cubicBezTo>
                <a:cubicBezTo>
                  <a:pt x="4216989" y="417659"/>
                  <a:pt x="4207018" y="473618"/>
                  <a:pt x="4207018" y="540293"/>
                </a:cubicBezTo>
                <a:cubicBezTo>
                  <a:pt x="4207018" y="644473"/>
                  <a:pt x="4235742" y="726254"/>
                  <a:pt x="4293189" y="785637"/>
                </a:cubicBezTo>
                <a:cubicBezTo>
                  <a:pt x="4350637" y="845019"/>
                  <a:pt x="4428028" y="874710"/>
                  <a:pt x="4525361" y="874710"/>
                </a:cubicBezTo>
                <a:cubicBezTo>
                  <a:pt x="4621504" y="874710"/>
                  <a:pt x="4698299" y="844870"/>
                  <a:pt x="4755747" y="785190"/>
                </a:cubicBezTo>
                <a:cubicBezTo>
                  <a:pt x="4813195" y="725510"/>
                  <a:pt x="4841919" y="642836"/>
                  <a:pt x="4841919" y="537168"/>
                </a:cubicBezTo>
                <a:cubicBezTo>
                  <a:pt x="4841919" y="430607"/>
                  <a:pt x="4812971" y="347412"/>
                  <a:pt x="4755077" y="287583"/>
                </a:cubicBezTo>
                <a:cubicBezTo>
                  <a:pt x="4697183" y="227754"/>
                  <a:pt x="4620016" y="197840"/>
                  <a:pt x="4523575" y="197840"/>
                </a:cubicBezTo>
                <a:close/>
                <a:moveTo>
                  <a:pt x="0" y="0"/>
                </a:moveTo>
                <a:lnTo>
                  <a:pt x="5664386" y="0"/>
                </a:lnTo>
                <a:lnTo>
                  <a:pt x="5664386" y="1052726"/>
                </a:lnTo>
                <a:lnTo>
                  <a:pt x="0" y="10527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577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等腰三角形 1"/>
          <p:cNvSpPr/>
          <p:nvPr/>
        </p:nvSpPr>
        <p:spPr>
          <a:xfrm rot="3600000">
            <a:off x="4279928" y="271734"/>
            <a:ext cx="5198801" cy="4481725"/>
          </a:xfrm>
          <a:prstGeom prst="triangl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框 2"/>
          <p:cNvSpPr txBox="1"/>
          <p:nvPr/>
        </p:nvSpPr>
        <p:spPr>
          <a:xfrm>
            <a:off x="3393295" y="2301769"/>
            <a:ext cx="5639868" cy="1323439"/>
          </a:xfrm>
          <a:prstGeom prst="rect">
            <a:avLst/>
          </a:prstGeom>
        </p:spPr>
        <p:txBody>
          <a:bodyPr wrap="square" rtlCol="0">
            <a:spAutoFit/>
          </a:bodyPr>
          <a:lstStyle/>
          <a:p>
            <a:pPr algn="ctr"/>
            <a:r>
              <a:rPr lang="zh-CN" altLang="en-US" sz="8000" dirty="0" smtClean="0">
                <a:solidFill>
                  <a:schemeClr val="bg1"/>
                </a:solidFill>
                <a:latin typeface="汉仪菱心体简" panose="02010609000101010101" pitchFamily="49" charset="-122"/>
                <a:ea typeface="汉仪菱心体简" panose="02010609000101010101" pitchFamily="49" charset="-122"/>
              </a:rPr>
              <a:t>硬件工程师</a:t>
            </a:r>
            <a:endParaRPr lang="en-US" altLang="zh-CN" sz="8000" dirty="0" smtClean="0">
              <a:solidFill>
                <a:schemeClr val="bg1"/>
              </a:solidFill>
              <a:latin typeface="汉仪菱心体简" panose="02010609000101010101" pitchFamily="49" charset="-122"/>
              <a:ea typeface="汉仪菱心体简" panose="02010609000101010101" pitchFamily="49" charset="-122"/>
            </a:endParaRPr>
          </a:p>
        </p:txBody>
      </p:sp>
      <p:sp>
        <p:nvSpPr>
          <p:cNvPr id="7" name="文本框 6"/>
          <p:cNvSpPr txBox="1"/>
          <p:nvPr/>
        </p:nvSpPr>
        <p:spPr>
          <a:xfrm>
            <a:off x="4015726" y="1637811"/>
            <a:ext cx="4395007" cy="461665"/>
          </a:xfrm>
          <a:prstGeom prst="rect">
            <a:avLst/>
          </a:prstGeom>
          <a:noFill/>
        </p:spPr>
        <p:txBody>
          <a:bodyPr wrap="square" rtlCol="0">
            <a:spAutoFit/>
          </a:bodyPr>
          <a:lstStyle/>
          <a:p>
            <a:pPr algn="ctr"/>
            <a:r>
              <a:rPr lang="en-US" altLang="zh-CN" sz="2400" b="1" spc="600" dirty="0" smtClean="0">
                <a:solidFill>
                  <a:schemeClr val="bg1"/>
                </a:solidFill>
                <a:ea typeface="SimSun-ExtB" panose="02010609060101010101" pitchFamily="49" charset="-122"/>
              </a:rPr>
              <a:t>HELLO, HERE I AM</a:t>
            </a:r>
            <a:endParaRPr lang="zh-CN" altLang="en-US" sz="2400" b="1" spc="600" dirty="0">
              <a:solidFill>
                <a:schemeClr val="bg1"/>
              </a:solidFill>
              <a:ea typeface="SimSun-ExtB" panose="02010609060101010101" pitchFamily="49" charset="-122"/>
            </a:endParaRPr>
          </a:p>
        </p:txBody>
      </p:sp>
      <p:sp useBgFill="1">
        <p:nvSpPr>
          <p:cNvPr id="9" name="文本框 8"/>
          <p:cNvSpPr txBox="1"/>
          <p:nvPr/>
        </p:nvSpPr>
        <p:spPr>
          <a:xfrm>
            <a:off x="4069054" y="4758284"/>
            <a:ext cx="4395007" cy="461665"/>
          </a:xfrm>
          <a:prstGeom prst="rect">
            <a:avLst/>
          </a:prstGeom>
        </p:spPr>
        <p:txBody>
          <a:bodyPr wrap="square" rtlCol="0">
            <a:spAutoFit/>
          </a:bodyPr>
          <a:lstStyle/>
          <a:p>
            <a:pPr algn="ctr"/>
            <a:r>
              <a:rPr lang="en-US" altLang="zh-CN" sz="2400" b="1" spc="600" dirty="0" smtClean="0">
                <a:solidFill>
                  <a:schemeClr val="bg1"/>
                </a:solidFill>
                <a:ea typeface="SimSun-ExtB" panose="02010609060101010101" pitchFamily="49" charset="-122"/>
              </a:rPr>
              <a:t>NICE TO MEET YOU</a:t>
            </a:r>
            <a:endParaRPr lang="zh-CN" altLang="en-US" sz="2400" b="1" spc="600" dirty="0">
              <a:solidFill>
                <a:schemeClr val="bg1"/>
              </a:solidFill>
              <a:ea typeface="SimSun-ExtB" panose="02010609060101010101" pitchFamily="49" charset="-122"/>
            </a:endParaRPr>
          </a:p>
        </p:txBody>
      </p:sp>
    </p:spTree>
    <p:extLst>
      <p:ext uri="{BB962C8B-B14F-4D97-AF65-F5344CB8AC3E}">
        <p14:creationId xmlns:p14="http://schemas.microsoft.com/office/powerpoint/2010/main" val="4046777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Box 8"/>
          <p:cNvSpPr>
            <a:spLocks noChangeArrowheads="1"/>
          </p:cNvSpPr>
          <p:nvPr/>
        </p:nvSpPr>
        <p:spPr bwMode="auto">
          <a:xfrm>
            <a:off x="6326506" y="1183005"/>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7920" dirty="0">
              <a:solidFill>
                <a:schemeClr val="accent1"/>
              </a:solidFill>
              <a:latin typeface="微软雅黑" pitchFamily="34" charset="-122"/>
              <a:ea typeface="微软雅黑" pitchFamily="34" charset="-122"/>
              <a:sym typeface="微软雅黑" pitchFamily="34" charset="-122"/>
            </a:endParaRPr>
          </a:p>
        </p:txBody>
      </p:sp>
      <p:sp>
        <p:nvSpPr>
          <p:cNvPr id="6152" name="TextBox 9"/>
          <p:cNvSpPr>
            <a:spLocks noChangeArrowheads="1"/>
          </p:cNvSpPr>
          <p:nvPr/>
        </p:nvSpPr>
        <p:spPr bwMode="auto">
          <a:xfrm>
            <a:off x="7536180" y="40386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9600" dirty="0">
              <a:latin typeface="微软雅黑" pitchFamily="34" charset="-122"/>
              <a:ea typeface="微软雅黑" pitchFamily="34" charset="-122"/>
              <a:sym typeface="微软雅黑" pitchFamily="34" charset="-122"/>
            </a:endParaRPr>
          </a:p>
        </p:txBody>
      </p:sp>
      <p:sp>
        <p:nvSpPr>
          <p:cNvPr id="6153" name="TextBox 10"/>
          <p:cNvSpPr>
            <a:spLocks noChangeArrowheads="1"/>
          </p:cNvSpPr>
          <p:nvPr/>
        </p:nvSpPr>
        <p:spPr bwMode="auto">
          <a:xfrm>
            <a:off x="585757" y="233982"/>
            <a:ext cx="4333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3200" b="1" dirty="0"/>
              <a:t>工作性质 任务 和内容</a:t>
            </a:r>
            <a:endParaRPr lang="zh-CN" altLang="zh-CN" sz="3200" dirty="0"/>
          </a:p>
        </p:txBody>
      </p:sp>
      <p:sp>
        <p:nvSpPr>
          <p:cNvPr id="6154" name="直接连接符 11"/>
          <p:cNvSpPr>
            <a:spLocks noChangeShapeType="1"/>
          </p:cNvSpPr>
          <p:nvPr/>
        </p:nvSpPr>
        <p:spPr bwMode="auto">
          <a:xfrm>
            <a:off x="10872255" y="963085"/>
            <a:ext cx="1066800"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p>
        </p:txBody>
      </p:sp>
      <p:sp>
        <p:nvSpPr>
          <p:cNvPr id="6162" name="直接连接符 19"/>
          <p:cNvSpPr>
            <a:spLocks noChangeShapeType="1"/>
          </p:cNvSpPr>
          <p:nvPr/>
        </p:nvSpPr>
        <p:spPr bwMode="auto">
          <a:xfrm>
            <a:off x="427108" y="963085"/>
            <a:ext cx="98244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p>
        </p:txBody>
      </p:sp>
      <p:sp>
        <p:nvSpPr>
          <p:cNvPr id="6163" name="椭圆 20"/>
          <p:cNvSpPr>
            <a:spLocks noChangeArrowheads="1"/>
          </p:cNvSpPr>
          <p:nvPr/>
        </p:nvSpPr>
        <p:spPr bwMode="auto">
          <a:xfrm>
            <a:off x="10408761" y="832485"/>
            <a:ext cx="346710" cy="35052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6164" name="椭圆 21"/>
          <p:cNvSpPr>
            <a:spLocks noChangeArrowheads="1"/>
          </p:cNvSpPr>
          <p:nvPr/>
        </p:nvSpPr>
        <p:spPr bwMode="auto">
          <a:xfrm>
            <a:off x="10480431" y="920115"/>
            <a:ext cx="175260" cy="17526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1680">
              <a:solidFill>
                <a:srgbClr val="FFFFFF"/>
              </a:solidFill>
              <a:latin typeface="微软雅黑" pitchFamily="34" charset="-122"/>
              <a:ea typeface="微软雅黑" pitchFamily="34" charset="-122"/>
              <a:sym typeface="微软雅黑" pitchFamily="34" charset="-122"/>
            </a:endParaRPr>
          </a:p>
        </p:txBody>
      </p:sp>
      <p:sp>
        <p:nvSpPr>
          <p:cNvPr id="6166" name="TextBox 27"/>
          <p:cNvSpPr>
            <a:spLocks noChangeArrowheads="1"/>
          </p:cNvSpPr>
          <p:nvPr/>
        </p:nvSpPr>
        <p:spPr bwMode="auto">
          <a:xfrm>
            <a:off x="427108" y="1810077"/>
            <a:ext cx="492442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dirty="0"/>
              <a:t>1</a:t>
            </a:r>
            <a:r>
              <a:rPr lang="zh-CN" altLang="zh-CN" sz="2400" dirty="0"/>
              <a:t>、电脑软硬件安装、调试工作；</a:t>
            </a:r>
          </a:p>
          <a:p>
            <a:r>
              <a:rPr lang="en-US" altLang="zh-CN" sz="2400" dirty="0"/>
              <a:t>2</a:t>
            </a:r>
            <a:r>
              <a:rPr lang="zh-CN" altLang="zh-CN" sz="2400" dirty="0"/>
              <a:t>、基于</a:t>
            </a:r>
            <a:r>
              <a:rPr lang="en-US" altLang="zh-CN" sz="2400" dirty="0"/>
              <a:t>TCP/IP</a:t>
            </a:r>
            <a:r>
              <a:rPr lang="zh-CN" altLang="zh-CN" sz="2400" dirty="0"/>
              <a:t>协议的网络安装调试工作；</a:t>
            </a:r>
          </a:p>
          <a:p>
            <a:r>
              <a:rPr lang="en-US" altLang="zh-CN" sz="2400" dirty="0"/>
              <a:t>3</a:t>
            </a:r>
            <a:r>
              <a:rPr lang="zh-CN" altLang="zh-CN" sz="2400" dirty="0"/>
              <a:t>、周边产品的安装调试工作；</a:t>
            </a:r>
          </a:p>
          <a:p>
            <a:r>
              <a:rPr lang="zh-CN" altLang="zh-CN" sz="2400" dirty="0"/>
              <a:t>要求：要求熟悉计算机市场行情；制定计算机组装计划；能够选购组装需要的硬件设备，并能合理配置、安装计算机和外围设备；安装和配置计算机软件系统；保养硬件和外围设备；清晰描述出现的计算机软硬件故障</a:t>
            </a:r>
            <a:r>
              <a:rPr lang="en-US" altLang="zh-CN" sz="2400" dirty="0"/>
              <a:t>;</a:t>
            </a:r>
            <a:r>
              <a:rPr lang="zh-CN" altLang="zh-CN" sz="2400" dirty="0"/>
              <a:t>根据客户要求研发</a:t>
            </a:r>
            <a:r>
              <a:rPr lang="en-US" altLang="zh-CN" sz="2400" dirty="0"/>
              <a:t>,</a:t>
            </a:r>
            <a:r>
              <a:rPr lang="zh-CN" altLang="zh-CN" sz="2400" dirty="0"/>
              <a:t>维护各种硬件。</a:t>
            </a:r>
          </a:p>
        </p:txBody>
      </p:sp>
      <p:pic>
        <p:nvPicPr>
          <p:cNvPr id="3" name="图片 2"/>
          <p:cNvPicPr>
            <a:picLocks noChangeAspect="1"/>
          </p:cNvPicPr>
          <p:nvPr/>
        </p:nvPicPr>
        <p:blipFill>
          <a:blip r:embed="rId2"/>
          <a:stretch>
            <a:fillRect/>
          </a:stretch>
        </p:blipFill>
        <p:spPr>
          <a:xfrm>
            <a:off x="5483136" y="1685325"/>
            <a:ext cx="6488082" cy="3131755"/>
          </a:xfrm>
          <a:prstGeom prst="rect">
            <a:avLst/>
          </a:prstGeom>
        </p:spPr>
      </p:pic>
      <p:sp>
        <p:nvSpPr>
          <p:cNvPr id="5" name="矩形 4"/>
          <p:cNvSpPr/>
          <p:nvPr/>
        </p:nvSpPr>
        <p:spPr>
          <a:xfrm>
            <a:off x="8741723" y="1903339"/>
            <a:ext cx="3219450" cy="646331"/>
          </a:xfrm>
          <a:prstGeom prst="rect">
            <a:avLst/>
          </a:prstGeom>
        </p:spPr>
        <p:txBody>
          <a:bodyPr wrap="square">
            <a:spAutoFit/>
          </a:bodyPr>
          <a:lstStyle/>
          <a:p>
            <a:pPr lvl="0" algn="ctr"/>
            <a:r>
              <a:rPr lang="zh-CN" altLang="en-US" b="1" dirty="0" smtClean="0">
                <a:solidFill>
                  <a:srgbClr val="E7E7E7">
                    <a:lumMod val="10000"/>
                  </a:srgbClr>
                </a:solidFill>
              </a:rPr>
              <a:t>硬件</a:t>
            </a:r>
            <a:r>
              <a:rPr lang="zh-CN" altLang="en-US" b="1" dirty="0">
                <a:solidFill>
                  <a:srgbClr val="E7E7E7">
                    <a:lumMod val="10000"/>
                  </a:srgbClr>
                </a:solidFill>
              </a:rPr>
              <a:t>产品的研发团队大致组成</a:t>
            </a:r>
            <a:r>
              <a:rPr lang="zh-CN" altLang="en-US" b="1" dirty="0" smtClean="0">
                <a:solidFill>
                  <a:srgbClr val="E7E7E7">
                    <a:lumMod val="10000"/>
                  </a:srgbClr>
                </a:solidFill>
              </a:rPr>
              <a:t>如图</a:t>
            </a:r>
            <a:r>
              <a:rPr lang="zh-CN" altLang="en-US" b="1" dirty="0">
                <a:solidFill>
                  <a:srgbClr val="E7E7E7">
                    <a:lumMod val="10000"/>
                  </a:srgbClr>
                </a:solidFill>
              </a:rPr>
              <a:t>所示</a:t>
            </a:r>
            <a:endParaRPr lang="zh-CN" altLang="en-US" dirty="0"/>
          </a:p>
        </p:txBody>
      </p:sp>
    </p:spTree>
    <p:extLst>
      <p:ext uri="{BB962C8B-B14F-4D97-AF65-F5344CB8AC3E}">
        <p14:creationId xmlns:p14="http://schemas.microsoft.com/office/powerpoint/2010/main" val="1208142394"/>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Box 8"/>
          <p:cNvSpPr>
            <a:spLocks noChangeArrowheads="1"/>
          </p:cNvSpPr>
          <p:nvPr/>
        </p:nvSpPr>
        <p:spPr bwMode="auto">
          <a:xfrm>
            <a:off x="6326506" y="1183005"/>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7920" dirty="0">
              <a:solidFill>
                <a:srgbClr val="FFFFFF"/>
              </a:solidFill>
              <a:latin typeface="微软雅黑" pitchFamily="34" charset="-122"/>
              <a:ea typeface="微软雅黑" pitchFamily="34" charset="-122"/>
              <a:sym typeface="微软雅黑" pitchFamily="34" charset="-122"/>
            </a:endParaRPr>
          </a:p>
        </p:txBody>
      </p:sp>
      <p:sp>
        <p:nvSpPr>
          <p:cNvPr id="6152" name="TextBox 9"/>
          <p:cNvSpPr>
            <a:spLocks noChangeArrowheads="1"/>
          </p:cNvSpPr>
          <p:nvPr/>
        </p:nvSpPr>
        <p:spPr bwMode="auto">
          <a:xfrm>
            <a:off x="7536180" y="40386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9600" dirty="0">
              <a:solidFill>
                <a:srgbClr val="FFFFFF"/>
              </a:solidFill>
              <a:latin typeface="微软雅黑" pitchFamily="34" charset="-122"/>
              <a:ea typeface="微软雅黑" pitchFamily="34" charset="-122"/>
              <a:sym typeface="微软雅黑" pitchFamily="34" charset="-122"/>
            </a:endParaRPr>
          </a:p>
        </p:txBody>
      </p:sp>
      <p:sp>
        <p:nvSpPr>
          <p:cNvPr id="6153" name="TextBox 10"/>
          <p:cNvSpPr>
            <a:spLocks noChangeArrowheads="1"/>
          </p:cNvSpPr>
          <p:nvPr/>
        </p:nvSpPr>
        <p:spPr bwMode="auto">
          <a:xfrm>
            <a:off x="585757" y="233982"/>
            <a:ext cx="4333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FFFFFF"/>
                </a:solidFill>
              </a:rPr>
              <a:t>工作环境与就业地点</a:t>
            </a:r>
            <a:endParaRPr lang="zh-CN" altLang="zh-CN" sz="3200" dirty="0">
              <a:solidFill>
                <a:srgbClr val="FFFFFF"/>
              </a:solidFill>
            </a:endParaRPr>
          </a:p>
        </p:txBody>
      </p:sp>
      <p:sp>
        <p:nvSpPr>
          <p:cNvPr id="6154" name="直接连接符 11"/>
          <p:cNvSpPr>
            <a:spLocks noChangeShapeType="1"/>
          </p:cNvSpPr>
          <p:nvPr/>
        </p:nvSpPr>
        <p:spPr bwMode="auto">
          <a:xfrm>
            <a:off x="10872255" y="963085"/>
            <a:ext cx="1066800"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nvGrpSpPr>
          <p:cNvPr id="2" name="组合 12"/>
          <p:cNvGrpSpPr>
            <a:grpSpLocks/>
          </p:cNvGrpSpPr>
          <p:nvPr/>
        </p:nvGrpSpPr>
        <p:grpSpPr bwMode="auto">
          <a:xfrm flipV="1">
            <a:off x="8122417" y="93833"/>
            <a:ext cx="3196590" cy="4800600"/>
            <a:chOff x="0" y="0"/>
            <a:chExt cx="2664296" cy="4001080"/>
          </a:xfrm>
        </p:grpSpPr>
        <p:sp>
          <p:nvSpPr>
            <p:cNvPr id="3089" name="直接连接符 13"/>
            <p:cNvSpPr>
              <a:spLocks noChangeShapeType="1"/>
            </p:cNvSpPr>
            <p:nvPr/>
          </p:nvSpPr>
          <p:spPr bwMode="auto">
            <a:xfrm flipH="1">
              <a:off x="0" y="1025917"/>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0" name="直接连接符 14"/>
            <p:cNvSpPr>
              <a:spLocks noChangeShapeType="1"/>
            </p:cNvSpPr>
            <p:nvPr/>
          </p:nvSpPr>
          <p:spPr bwMode="auto">
            <a:xfrm flipH="1">
              <a:off x="504056" y="323989"/>
              <a:ext cx="1440160" cy="25134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1" name="直接连接符 15"/>
            <p:cNvSpPr>
              <a:spLocks noChangeShapeType="1"/>
            </p:cNvSpPr>
            <p:nvPr/>
          </p:nvSpPr>
          <p:spPr bwMode="auto">
            <a:xfrm flipH="1">
              <a:off x="0" y="1487582"/>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2" name="直接连接符 16"/>
            <p:cNvSpPr>
              <a:spLocks noChangeShapeType="1"/>
            </p:cNvSpPr>
            <p:nvPr/>
          </p:nvSpPr>
          <p:spPr bwMode="auto">
            <a:xfrm flipH="1">
              <a:off x="504056" y="705703"/>
              <a:ext cx="1440160" cy="251349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3" name="直接连接符 17"/>
            <p:cNvSpPr>
              <a:spLocks noChangeShapeType="1"/>
            </p:cNvSpPr>
            <p:nvPr/>
          </p:nvSpPr>
          <p:spPr bwMode="auto">
            <a:xfrm flipH="1">
              <a:off x="360040" y="1180311"/>
              <a:ext cx="1440160" cy="251349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4" name="直接连接符 18"/>
            <p:cNvSpPr>
              <a:spLocks noChangeShapeType="1"/>
            </p:cNvSpPr>
            <p:nvPr/>
          </p:nvSpPr>
          <p:spPr bwMode="auto">
            <a:xfrm flipH="1">
              <a:off x="1224136" y="0"/>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sp>
        <p:nvSpPr>
          <p:cNvPr id="6162" name="直接连接符 19"/>
          <p:cNvSpPr>
            <a:spLocks noChangeShapeType="1"/>
          </p:cNvSpPr>
          <p:nvPr/>
        </p:nvSpPr>
        <p:spPr bwMode="auto">
          <a:xfrm>
            <a:off x="427108" y="963085"/>
            <a:ext cx="7560944"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6163" name="椭圆 20"/>
          <p:cNvSpPr>
            <a:spLocks noChangeArrowheads="1"/>
          </p:cNvSpPr>
          <p:nvPr/>
        </p:nvSpPr>
        <p:spPr bwMode="auto">
          <a:xfrm>
            <a:off x="10408761" y="832485"/>
            <a:ext cx="346710" cy="35052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6164" name="椭圆 21"/>
          <p:cNvSpPr>
            <a:spLocks noChangeArrowheads="1"/>
          </p:cNvSpPr>
          <p:nvPr/>
        </p:nvSpPr>
        <p:spPr bwMode="auto">
          <a:xfrm>
            <a:off x="10480431" y="920115"/>
            <a:ext cx="175260" cy="17526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1680">
              <a:solidFill>
                <a:srgbClr val="FFFFFF"/>
              </a:solidFill>
              <a:latin typeface="微软雅黑" pitchFamily="34" charset="-122"/>
              <a:ea typeface="微软雅黑" pitchFamily="34" charset="-122"/>
              <a:sym typeface="微软雅黑" pitchFamily="34" charset="-122"/>
            </a:endParaRPr>
          </a:p>
        </p:txBody>
      </p:sp>
      <p:sp>
        <p:nvSpPr>
          <p:cNvPr id="6165" name="直接连接符 24"/>
          <p:cNvSpPr>
            <a:spLocks noChangeShapeType="1"/>
          </p:cNvSpPr>
          <p:nvPr/>
        </p:nvSpPr>
        <p:spPr bwMode="auto">
          <a:xfrm>
            <a:off x="9082161" y="964991"/>
            <a:ext cx="1226820" cy="190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 name="矩形 2"/>
          <p:cNvSpPr/>
          <p:nvPr/>
        </p:nvSpPr>
        <p:spPr>
          <a:xfrm>
            <a:off x="520846" y="1739388"/>
            <a:ext cx="6096000" cy="4154984"/>
          </a:xfrm>
          <a:prstGeom prst="rect">
            <a:avLst/>
          </a:prstGeom>
        </p:spPr>
        <p:txBody>
          <a:bodyPr>
            <a:spAutoFit/>
          </a:bodyPr>
          <a:lstStyle/>
          <a:p>
            <a:r>
              <a:rPr lang="zh-CN" altLang="en-US" sz="2400" dirty="0"/>
              <a:t>工作环境：机房</a:t>
            </a:r>
            <a:r>
              <a:rPr lang="en-US" altLang="zh-CN" sz="2400" dirty="0"/>
              <a:t>………………</a:t>
            </a:r>
            <a:r>
              <a:rPr lang="zh-CN" altLang="en-US" sz="2400" dirty="0"/>
              <a:t>承受 电磁辐射 噪音辐射</a:t>
            </a:r>
          </a:p>
          <a:p>
            <a:r>
              <a:rPr lang="zh-CN" altLang="en-US" sz="2400" dirty="0"/>
              <a:t>就业公司：华为  兴意达  富士康  比亚迪</a:t>
            </a:r>
            <a:r>
              <a:rPr lang="en-US" altLang="zh-CN" sz="2400" dirty="0"/>
              <a:t>(BYD)  </a:t>
            </a:r>
            <a:r>
              <a:rPr lang="zh-CN" altLang="en-US" sz="2400" dirty="0"/>
              <a:t>普联技术（</a:t>
            </a:r>
            <a:r>
              <a:rPr lang="en-US" altLang="zh-CN" sz="2400" dirty="0"/>
              <a:t>TP-LINK</a:t>
            </a:r>
            <a:r>
              <a:rPr lang="zh-CN" altLang="en-US" sz="2400" dirty="0"/>
              <a:t>）  </a:t>
            </a:r>
          </a:p>
          <a:p>
            <a:r>
              <a:rPr lang="zh-CN" altLang="en-US" sz="2400" dirty="0"/>
              <a:t>华为北研所  锐捷通讯  汉王  联想  上海贝尔  </a:t>
            </a:r>
            <a:r>
              <a:rPr lang="en-US" altLang="zh-CN" sz="2400" dirty="0"/>
              <a:t>CVTE</a:t>
            </a:r>
            <a:r>
              <a:rPr lang="zh-CN" altLang="en-US" sz="2400" dirty="0"/>
              <a:t>（广州视源）  浪潮集团  中兴通讯南京研究所  华三通信（</a:t>
            </a:r>
            <a:r>
              <a:rPr lang="en-US" altLang="zh-CN" sz="2400" dirty="0"/>
              <a:t>H3C</a:t>
            </a:r>
            <a:r>
              <a:rPr lang="zh-CN" altLang="en-US" sz="2400" dirty="0"/>
              <a:t>） 格力电器  京东方科技集团股份有限公司 等  </a:t>
            </a:r>
          </a:p>
          <a:p>
            <a:r>
              <a:rPr lang="zh-CN" altLang="en-US" sz="2400" dirty="0"/>
              <a:t>城市：北京、深圳、上海、广州、杭州、成都、南京、武汉、天津、苏州、郑州、合肥等一二线城市</a:t>
            </a:r>
          </a:p>
        </p:txBody>
      </p:sp>
    </p:spTree>
    <p:extLst>
      <p:ext uri="{BB962C8B-B14F-4D97-AF65-F5344CB8AC3E}">
        <p14:creationId xmlns:p14="http://schemas.microsoft.com/office/powerpoint/2010/main" val="2601386078"/>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Box 8"/>
          <p:cNvSpPr>
            <a:spLocks noChangeArrowheads="1"/>
          </p:cNvSpPr>
          <p:nvPr/>
        </p:nvSpPr>
        <p:spPr bwMode="auto">
          <a:xfrm>
            <a:off x="6326506" y="1183005"/>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7920" dirty="0">
              <a:solidFill>
                <a:srgbClr val="FFFFFF"/>
              </a:solidFill>
              <a:latin typeface="微软雅黑" pitchFamily="34" charset="-122"/>
              <a:ea typeface="微软雅黑" pitchFamily="34" charset="-122"/>
              <a:sym typeface="微软雅黑" pitchFamily="34" charset="-122"/>
            </a:endParaRPr>
          </a:p>
        </p:txBody>
      </p:sp>
      <p:sp>
        <p:nvSpPr>
          <p:cNvPr id="6152" name="TextBox 9"/>
          <p:cNvSpPr>
            <a:spLocks noChangeArrowheads="1"/>
          </p:cNvSpPr>
          <p:nvPr/>
        </p:nvSpPr>
        <p:spPr bwMode="auto">
          <a:xfrm>
            <a:off x="7536180" y="40386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9600" dirty="0">
              <a:solidFill>
                <a:srgbClr val="FFFFFF"/>
              </a:solidFill>
              <a:latin typeface="微软雅黑" pitchFamily="34" charset="-122"/>
              <a:ea typeface="微软雅黑" pitchFamily="34" charset="-122"/>
              <a:sym typeface="微软雅黑" pitchFamily="34" charset="-122"/>
            </a:endParaRPr>
          </a:p>
        </p:txBody>
      </p:sp>
      <p:sp>
        <p:nvSpPr>
          <p:cNvPr id="6153" name="TextBox 10"/>
          <p:cNvSpPr>
            <a:spLocks noChangeArrowheads="1"/>
          </p:cNvSpPr>
          <p:nvPr/>
        </p:nvSpPr>
        <p:spPr bwMode="auto">
          <a:xfrm>
            <a:off x="585756" y="233982"/>
            <a:ext cx="53087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FFFFFF"/>
                </a:solidFill>
              </a:rPr>
              <a:t>所需教育、培训或者经验：</a:t>
            </a:r>
            <a:endParaRPr lang="zh-CN" altLang="zh-CN" sz="3200" dirty="0">
              <a:solidFill>
                <a:srgbClr val="FFFFFF"/>
              </a:solidFill>
            </a:endParaRPr>
          </a:p>
        </p:txBody>
      </p:sp>
      <p:sp>
        <p:nvSpPr>
          <p:cNvPr id="6154" name="直接连接符 11"/>
          <p:cNvSpPr>
            <a:spLocks noChangeShapeType="1"/>
          </p:cNvSpPr>
          <p:nvPr/>
        </p:nvSpPr>
        <p:spPr bwMode="auto">
          <a:xfrm>
            <a:off x="10872255" y="963085"/>
            <a:ext cx="1066800"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nvGrpSpPr>
          <p:cNvPr id="2" name="组合 12"/>
          <p:cNvGrpSpPr>
            <a:grpSpLocks/>
          </p:cNvGrpSpPr>
          <p:nvPr/>
        </p:nvGrpSpPr>
        <p:grpSpPr bwMode="auto">
          <a:xfrm flipV="1">
            <a:off x="8122417" y="93833"/>
            <a:ext cx="3196590" cy="4800600"/>
            <a:chOff x="0" y="0"/>
            <a:chExt cx="2664296" cy="4001080"/>
          </a:xfrm>
        </p:grpSpPr>
        <p:sp>
          <p:nvSpPr>
            <p:cNvPr id="3089" name="直接连接符 13"/>
            <p:cNvSpPr>
              <a:spLocks noChangeShapeType="1"/>
            </p:cNvSpPr>
            <p:nvPr/>
          </p:nvSpPr>
          <p:spPr bwMode="auto">
            <a:xfrm flipH="1">
              <a:off x="0" y="1025917"/>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0" name="直接连接符 14"/>
            <p:cNvSpPr>
              <a:spLocks noChangeShapeType="1"/>
            </p:cNvSpPr>
            <p:nvPr/>
          </p:nvSpPr>
          <p:spPr bwMode="auto">
            <a:xfrm flipH="1">
              <a:off x="504056" y="323989"/>
              <a:ext cx="1440160" cy="25134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1" name="直接连接符 15"/>
            <p:cNvSpPr>
              <a:spLocks noChangeShapeType="1"/>
            </p:cNvSpPr>
            <p:nvPr/>
          </p:nvSpPr>
          <p:spPr bwMode="auto">
            <a:xfrm flipH="1">
              <a:off x="0" y="1487582"/>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2" name="直接连接符 16"/>
            <p:cNvSpPr>
              <a:spLocks noChangeShapeType="1"/>
            </p:cNvSpPr>
            <p:nvPr/>
          </p:nvSpPr>
          <p:spPr bwMode="auto">
            <a:xfrm flipH="1">
              <a:off x="504056" y="705703"/>
              <a:ext cx="1440160" cy="251349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3" name="直接连接符 17"/>
            <p:cNvSpPr>
              <a:spLocks noChangeShapeType="1"/>
            </p:cNvSpPr>
            <p:nvPr/>
          </p:nvSpPr>
          <p:spPr bwMode="auto">
            <a:xfrm flipH="1">
              <a:off x="360040" y="1180311"/>
              <a:ext cx="1440160" cy="251349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4" name="直接连接符 18"/>
            <p:cNvSpPr>
              <a:spLocks noChangeShapeType="1"/>
            </p:cNvSpPr>
            <p:nvPr/>
          </p:nvSpPr>
          <p:spPr bwMode="auto">
            <a:xfrm flipH="1">
              <a:off x="1224136" y="0"/>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sp>
        <p:nvSpPr>
          <p:cNvPr id="6162" name="直接连接符 19"/>
          <p:cNvSpPr>
            <a:spLocks noChangeShapeType="1"/>
          </p:cNvSpPr>
          <p:nvPr/>
        </p:nvSpPr>
        <p:spPr bwMode="auto">
          <a:xfrm>
            <a:off x="427108" y="963085"/>
            <a:ext cx="7560944"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6163" name="椭圆 20"/>
          <p:cNvSpPr>
            <a:spLocks noChangeArrowheads="1"/>
          </p:cNvSpPr>
          <p:nvPr/>
        </p:nvSpPr>
        <p:spPr bwMode="auto">
          <a:xfrm>
            <a:off x="10408761" y="832485"/>
            <a:ext cx="346710" cy="35052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6164" name="椭圆 21"/>
          <p:cNvSpPr>
            <a:spLocks noChangeArrowheads="1"/>
          </p:cNvSpPr>
          <p:nvPr/>
        </p:nvSpPr>
        <p:spPr bwMode="auto">
          <a:xfrm>
            <a:off x="10480431" y="920115"/>
            <a:ext cx="175260" cy="17526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1680">
              <a:solidFill>
                <a:srgbClr val="FFFFFF"/>
              </a:solidFill>
              <a:latin typeface="微软雅黑" pitchFamily="34" charset="-122"/>
              <a:ea typeface="微软雅黑" pitchFamily="34" charset="-122"/>
              <a:sym typeface="微软雅黑" pitchFamily="34" charset="-122"/>
            </a:endParaRPr>
          </a:p>
        </p:txBody>
      </p:sp>
      <p:sp>
        <p:nvSpPr>
          <p:cNvPr id="6165" name="直接连接符 24"/>
          <p:cNvSpPr>
            <a:spLocks noChangeShapeType="1"/>
          </p:cNvSpPr>
          <p:nvPr/>
        </p:nvSpPr>
        <p:spPr bwMode="auto">
          <a:xfrm>
            <a:off x="9082161" y="964991"/>
            <a:ext cx="1226820" cy="190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 name="矩形 2"/>
          <p:cNvSpPr/>
          <p:nvPr/>
        </p:nvSpPr>
        <p:spPr>
          <a:xfrm>
            <a:off x="427108" y="1416222"/>
            <a:ext cx="6096000" cy="5262979"/>
          </a:xfrm>
          <a:prstGeom prst="rect">
            <a:avLst/>
          </a:prstGeom>
        </p:spPr>
        <p:txBody>
          <a:bodyPr>
            <a:spAutoFit/>
          </a:bodyPr>
          <a:lstStyle/>
          <a:p>
            <a:r>
              <a:rPr lang="en-US" altLang="zh-CN" sz="2400" dirty="0" smtClean="0"/>
              <a:t>1. </a:t>
            </a:r>
            <a:r>
              <a:rPr lang="zh-CN" altLang="en-US" sz="2400" dirty="0" smtClean="0"/>
              <a:t>熟悉电路设计、</a:t>
            </a:r>
            <a:r>
              <a:rPr lang="en-US" altLang="zh-CN" sz="2400" dirty="0" smtClean="0"/>
              <a:t>PCB</a:t>
            </a:r>
            <a:r>
              <a:rPr lang="zh-CN" altLang="en-US" sz="2400" dirty="0" smtClean="0"/>
              <a:t>布板、电路调试，能熟练使用</a:t>
            </a:r>
            <a:r>
              <a:rPr lang="en-US" altLang="zh-CN" sz="2400" dirty="0" smtClean="0"/>
              <a:t>PROTEL</a:t>
            </a:r>
            <a:r>
              <a:rPr lang="zh-CN" altLang="en-US" sz="2400" dirty="0" smtClean="0"/>
              <a:t>等电路设计软件；</a:t>
            </a:r>
          </a:p>
          <a:p>
            <a:r>
              <a:rPr lang="en-US" altLang="zh-CN" sz="2400" dirty="0" smtClean="0"/>
              <a:t>2. </a:t>
            </a:r>
            <a:r>
              <a:rPr lang="zh-CN" altLang="en-US" sz="2400" dirty="0" smtClean="0"/>
              <a:t>熟练应用常用电子元器件，熟练检索各种元器件材料；</a:t>
            </a:r>
          </a:p>
          <a:p>
            <a:r>
              <a:rPr lang="en-US" altLang="zh-CN" sz="2400" dirty="0" smtClean="0"/>
              <a:t>3. </a:t>
            </a:r>
            <a:r>
              <a:rPr lang="zh-CN" altLang="en-US" sz="2400" dirty="0" smtClean="0"/>
              <a:t>掌握常用的硬件设计工具，调试仪器仪表的使用方法；掌握硬件原理图设计技术；有硬件调试、测试经验，熟悉软硬件联合调试；</a:t>
            </a:r>
          </a:p>
          <a:p>
            <a:r>
              <a:rPr lang="en-US" altLang="zh-CN" sz="2400" dirty="0" smtClean="0"/>
              <a:t>4. </a:t>
            </a:r>
            <a:r>
              <a:rPr lang="zh-CN" altLang="en-US" sz="2400" dirty="0" smtClean="0"/>
              <a:t>熟悉嵌入式系统的硬件及软件开发；</a:t>
            </a:r>
          </a:p>
          <a:p>
            <a:r>
              <a:rPr lang="en-US" altLang="zh-CN" sz="2400" dirty="0" smtClean="0"/>
              <a:t>5.</a:t>
            </a:r>
            <a:r>
              <a:rPr lang="zh-CN" altLang="en-US" sz="2400" dirty="0" smtClean="0"/>
              <a:t>工作态度积极，责任心强，良好的沟通与团队配合；</a:t>
            </a:r>
          </a:p>
          <a:p>
            <a:r>
              <a:rPr lang="en-US" altLang="zh-CN" sz="2400" dirty="0" smtClean="0"/>
              <a:t>6.</a:t>
            </a:r>
            <a:r>
              <a:rPr lang="zh-CN" altLang="en-US" sz="2400" dirty="0" smtClean="0"/>
              <a:t>独立设计过完整的电子产品，能读懂英文产品规格书。</a:t>
            </a:r>
          </a:p>
          <a:p>
            <a:r>
              <a:rPr lang="en-US" altLang="zh-CN" sz="2400" dirty="0" smtClean="0"/>
              <a:t>7.</a:t>
            </a:r>
            <a:r>
              <a:rPr lang="zh-CN" altLang="en-US" sz="2400" dirty="0" smtClean="0"/>
              <a:t>掌握硬件总体设计所必须具备的硬件设计经验与设计思路</a:t>
            </a:r>
            <a:endParaRPr lang="zh-CN" altLang="en-US" sz="2400" dirty="0"/>
          </a:p>
        </p:txBody>
      </p:sp>
    </p:spTree>
    <p:extLst>
      <p:ext uri="{BB962C8B-B14F-4D97-AF65-F5344CB8AC3E}">
        <p14:creationId xmlns:p14="http://schemas.microsoft.com/office/powerpoint/2010/main" val="226030425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stCondLst>
                                    <p:cond delay="900"/>
                                  </p:stCondLst>
                                  <p:childTnLst>
                                    <p:set>
                                      <p:cBhvr>
                                        <p:cTn id="6" dur="1" fill="hold">
                                          <p:stCondLst>
                                            <p:cond delay="0"/>
                                          </p:stCondLst>
                                        </p:cTn>
                                        <p:tgtEl>
                                          <p:spTgt spid="6162"/>
                                        </p:tgtEl>
                                        <p:attrNameLst>
                                          <p:attrName>style.visibility</p:attrName>
                                        </p:attrNameLst>
                                      </p:cBhvr>
                                      <p:to>
                                        <p:strVal val="visible"/>
                                      </p:to>
                                    </p:set>
                                    <p:animEffect>
                                      <p:cBhvr>
                                        <p:cTn id="7" dur="500"/>
                                        <p:tgtEl>
                                          <p:spTgt spid="6162"/>
                                        </p:tgtEl>
                                      </p:cBhvr>
                                    </p:animEffect>
                                  </p:childTnLst>
                                </p:cTn>
                              </p:par>
                            </p:childTnLst>
                          </p:cTn>
                        </p:par>
                        <p:par>
                          <p:cTn id="8" fill="hold" nodeType="afterGroup">
                            <p:stCondLst>
                              <p:cond delay="1400"/>
                            </p:stCondLst>
                            <p:childTnLst>
                              <p:par>
                                <p:cTn id="9" presetID="2" presetClass="entr" presetSubtype="2" fill="hold" grpId="0" nodeType="afterEffect">
                                  <p:stCondLst>
                                    <p:cond delay="0"/>
                                  </p:stCondLst>
                                  <p:childTnLst>
                                    <p:set>
                                      <p:cBhvr>
                                        <p:cTn id="10" dur="1" fill="hold">
                                          <p:stCondLst>
                                            <p:cond delay="0"/>
                                          </p:stCondLst>
                                        </p:cTn>
                                        <p:tgtEl>
                                          <p:spTgt spid="6153"/>
                                        </p:tgtEl>
                                        <p:attrNameLst>
                                          <p:attrName>style.visibility</p:attrName>
                                        </p:attrNameLst>
                                      </p:cBhvr>
                                      <p:to>
                                        <p:strVal val="visible"/>
                                      </p:to>
                                    </p:set>
                                    <p:anim calcmode="lin" valueType="num">
                                      <p:cBhvr>
                                        <p:cTn id="11" dur="500" fill="hold"/>
                                        <p:tgtEl>
                                          <p:spTgt spid="6153"/>
                                        </p:tgtEl>
                                        <p:attrNameLst>
                                          <p:attrName>ppt_x</p:attrName>
                                        </p:attrNameLst>
                                      </p:cBhvr>
                                      <p:tavLst>
                                        <p:tav tm="0">
                                          <p:val>
                                            <p:strVal val="1+#ppt_w/2"/>
                                          </p:val>
                                        </p:tav>
                                        <p:tav tm="100000">
                                          <p:val>
                                            <p:strVal val="#ppt_x"/>
                                          </p:val>
                                        </p:tav>
                                      </p:tavLst>
                                    </p:anim>
                                    <p:anim calcmode="lin" valueType="num">
                                      <p:cBhvr>
                                        <p:cTn id="12" dur="500" fill="hold"/>
                                        <p:tgtEl>
                                          <p:spTgt spid="6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Box 8"/>
          <p:cNvSpPr>
            <a:spLocks noChangeArrowheads="1"/>
          </p:cNvSpPr>
          <p:nvPr/>
        </p:nvSpPr>
        <p:spPr bwMode="auto">
          <a:xfrm>
            <a:off x="6326506" y="1183005"/>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7920" dirty="0">
              <a:solidFill>
                <a:srgbClr val="FFFFFF"/>
              </a:solidFill>
              <a:latin typeface="微软雅黑" pitchFamily="34" charset="-122"/>
              <a:ea typeface="微软雅黑" pitchFamily="34" charset="-122"/>
              <a:sym typeface="微软雅黑" pitchFamily="34" charset="-122"/>
            </a:endParaRPr>
          </a:p>
        </p:txBody>
      </p:sp>
      <p:sp>
        <p:nvSpPr>
          <p:cNvPr id="6152" name="TextBox 9"/>
          <p:cNvSpPr>
            <a:spLocks noChangeArrowheads="1"/>
          </p:cNvSpPr>
          <p:nvPr/>
        </p:nvSpPr>
        <p:spPr bwMode="auto">
          <a:xfrm>
            <a:off x="7536180" y="40386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9600" dirty="0">
              <a:solidFill>
                <a:srgbClr val="FFFFFF"/>
              </a:solidFill>
              <a:latin typeface="微软雅黑" pitchFamily="34" charset="-122"/>
              <a:ea typeface="微软雅黑" pitchFamily="34" charset="-122"/>
              <a:sym typeface="微软雅黑" pitchFamily="34" charset="-122"/>
            </a:endParaRPr>
          </a:p>
        </p:txBody>
      </p:sp>
      <p:sp>
        <p:nvSpPr>
          <p:cNvPr id="6153" name="TextBox 10"/>
          <p:cNvSpPr>
            <a:spLocks noChangeArrowheads="1"/>
          </p:cNvSpPr>
          <p:nvPr/>
        </p:nvSpPr>
        <p:spPr bwMode="auto">
          <a:xfrm>
            <a:off x="585757" y="233982"/>
            <a:ext cx="4333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FFFFFF"/>
                </a:solidFill>
              </a:rPr>
              <a:t>收入或薪资范围、福利：</a:t>
            </a:r>
            <a:endParaRPr lang="zh-CN" altLang="zh-CN" sz="3200" dirty="0">
              <a:solidFill>
                <a:srgbClr val="FFFFFF"/>
              </a:solidFill>
            </a:endParaRPr>
          </a:p>
        </p:txBody>
      </p:sp>
      <p:sp>
        <p:nvSpPr>
          <p:cNvPr id="6154" name="直接连接符 11"/>
          <p:cNvSpPr>
            <a:spLocks noChangeShapeType="1"/>
          </p:cNvSpPr>
          <p:nvPr/>
        </p:nvSpPr>
        <p:spPr bwMode="auto">
          <a:xfrm>
            <a:off x="10872255" y="963085"/>
            <a:ext cx="1066800"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6162" name="直接连接符 19"/>
          <p:cNvSpPr>
            <a:spLocks noChangeShapeType="1"/>
          </p:cNvSpPr>
          <p:nvPr/>
        </p:nvSpPr>
        <p:spPr bwMode="auto">
          <a:xfrm>
            <a:off x="427107" y="963085"/>
            <a:ext cx="98818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6163" name="椭圆 20"/>
          <p:cNvSpPr>
            <a:spLocks noChangeArrowheads="1"/>
          </p:cNvSpPr>
          <p:nvPr/>
        </p:nvSpPr>
        <p:spPr bwMode="auto">
          <a:xfrm>
            <a:off x="10408761" y="832485"/>
            <a:ext cx="346710" cy="35052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6164" name="椭圆 21"/>
          <p:cNvSpPr>
            <a:spLocks noChangeArrowheads="1"/>
          </p:cNvSpPr>
          <p:nvPr/>
        </p:nvSpPr>
        <p:spPr bwMode="auto">
          <a:xfrm>
            <a:off x="10480431" y="920115"/>
            <a:ext cx="175260" cy="17526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1680">
              <a:solidFill>
                <a:srgbClr val="FFFFFF"/>
              </a:solidFill>
              <a:latin typeface="微软雅黑" pitchFamily="34" charset="-122"/>
              <a:ea typeface="微软雅黑" pitchFamily="34" charset="-122"/>
              <a:sym typeface="微软雅黑" pitchFamily="34" charset="-122"/>
            </a:endParaRPr>
          </a:p>
        </p:txBody>
      </p:sp>
      <p:pic>
        <p:nvPicPr>
          <p:cNvPr id="4" name="图片 3"/>
          <p:cNvPicPr>
            <a:picLocks noChangeAspect="1"/>
          </p:cNvPicPr>
          <p:nvPr/>
        </p:nvPicPr>
        <p:blipFill>
          <a:blip r:embed="rId2"/>
          <a:stretch>
            <a:fillRect/>
          </a:stretch>
        </p:blipFill>
        <p:spPr>
          <a:xfrm>
            <a:off x="544471" y="1113342"/>
            <a:ext cx="4273666" cy="2865368"/>
          </a:xfrm>
          <a:prstGeom prst="rect">
            <a:avLst/>
          </a:prstGeom>
        </p:spPr>
      </p:pic>
      <p:pic>
        <p:nvPicPr>
          <p:cNvPr id="5" name="图片 4"/>
          <p:cNvPicPr>
            <a:picLocks noChangeAspect="1"/>
          </p:cNvPicPr>
          <p:nvPr/>
        </p:nvPicPr>
        <p:blipFill>
          <a:blip r:embed="rId3"/>
          <a:stretch>
            <a:fillRect/>
          </a:stretch>
        </p:blipFill>
        <p:spPr>
          <a:xfrm>
            <a:off x="544471" y="4265794"/>
            <a:ext cx="4273666" cy="2213040"/>
          </a:xfrm>
          <a:prstGeom prst="rect">
            <a:avLst/>
          </a:prstGeom>
        </p:spPr>
      </p:pic>
      <p:pic>
        <p:nvPicPr>
          <p:cNvPr id="6" name="图片 5"/>
          <p:cNvPicPr>
            <a:picLocks noChangeAspect="1"/>
          </p:cNvPicPr>
          <p:nvPr/>
        </p:nvPicPr>
        <p:blipFill>
          <a:blip r:embed="rId4"/>
          <a:stretch>
            <a:fillRect/>
          </a:stretch>
        </p:blipFill>
        <p:spPr>
          <a:xfrm>
            <a:off x="4919213" y="1838569"/>
            <a:ext cx="7108552" cy="3706689"/>
          </a:xfrm>
          <a:prstGeom prst="rect">
            <a:avLst/>
          </a:prstGeom>
        </p:spPr>
      </p:pic>
    </p:spTree>
    <p:extLst>
      <p:ext uri="{BB962C8B-B14F-4D97-AF65-F5344CB8AC3E}">
        <p14:creationId xmlns:p14="http://schemas.microsoft.com/office/powerpoint/2010/main" val="307150845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Box 9"/>
          <p:cNvSpPr>
            <a:spLocks noChangeArrowheads="1"/>
          </p:cNvSpPr>
          <p:nvPr/>
        </p:nvSpPr>
        <p:spPr bwMode="auto">
          <a:xfrm>
            <a:off x="7536180" y="40386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9600" dirty="0">
              <a:solidFill>
                <a:srgbClr val="FFFFFF"/>
              </a:solidFill>
              <a:latin typeface="微软雅黑" pitchFamily="34" charset="-122"/>
              <a:ea typeface="微软雅黑" pitchFamily="34" charset="-122"/>
              <a:sym typeface="微软雅黑" pitchFamily="34" charset="-122"/>
            </a:endParaRPr>
          </a:p>
        </p:txBody>
      </p:sp>
      <p:sp>
        <p:nvSpPr>
          <p:cNvPr id="6153" name="TextBox 10"/>
          <p:cNvSpPr>
            <a:spLocks noChangeArrowheads="1"/>
          </p:cNvSpPr>
          <p:nvPr/>
        </p:nvSpPr>
        <p:spPr bwMode="auto">
          <a:xfrm>
            <a:off x="7035175" y="360572"/>
            <a:ext cx="4333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FFFFFF"/>
                </a:solidFill>
              </a:rPr>
              <a:t>工作时间和生活形态：</a:t>
            </a:r>
          </a:p>
        </p:txBody>
      </p:sp>
      <p:grpSp>
        <p:nvGrpSpPr>
          <p:cNvPr id="2" name="组合 12"/>
          <p:cNvGrpSpPr>
            <a:grpSpLocks/>
          </p:cNvGrpSpPr>
          <p:nvPr/>
        </p:nvGrpSpPr>
        <p:grpSpPr bwMode="auto">
          <a:xfrm flipV="1">
            <a:off x="5307289" y="183985"/>
            <a:ext cx="3196590" cy="4800600"/>
            <a:chOff x="0" y="0"/>
            <a:chExt cx="2664296" cy="4001080"/>
          </a:xfrm>
        </p:grpSpPr>
        <p:sp>
          <p:nvSpPr>
            <p:cNvPr id="3089" name="直接连接符 13"/>
            <p:cNvSpPr>
              <a:spLocks noChangeShapeType="1"/>
            </p:cNvSpPr>
            <p:nvPr/>
          </p:nvSpPr>
          <p:spPr bwMode="auto">
            <a:xfrm flipH="1">
              <a:off x="0" y="1025917"/>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0" name="直接连接符 14"/>
            <p:cNvSpPr>
              <a:spLocks noChangeShapeType="1"/>
            </p:cNvSpPr>
            <p:nvPr/>
          </p:nvSpPr>
          <p:spPr bwMode="auto">
            <a:xfrm flipH="1">
              <a:off x="504056" y="323989"/>
              <a:ext cx="1440160" cy="25134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1" name="直接连接符 15"/>
            <p:cNvSpPr>
              <a:spLocks noChangeShapeType="1"/>
            </p:cNvSpPr>
            <p:nvPr/>
          </p:nvSpPr>
          <p:spPr bwMode="auto">
            <a:xfrm flipH="1">
              <a:off x="0" y="1487582"/>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2" name="直接连接符 16"/>
            <p:cNvSpPr>
              <a:spLocks noChangeShapeType="1"/>
            </p:cNvSpPr>
            <p:nvPr/>
          </p:nvSpPr>
          <p:spPr bwMode="auto">
            <a:xfrm flipH="1">
              <a:off x="504056" y="705703"/>
              <a:ext cx="1440160" cy="251349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3" name="直接连接符 17"/>
            <p:cNvSpPr>
              <a:spLocks noChangeShapeType="1"/>
            </p:cNvSpPr>
            <p:nvPr/>
          </p:nvSpPr>
          <p:spPr bwMode="auto">
            <a:xfrm flipH="1">
              <a:off x="360040" y="1180311"/>
              <a:ext cx="1440160" cy="251349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4" name="直接连接符 18"/>
            <p:cNvSpPr>
              <a:spLocks noChangeShapeType="1"/>
            </p:cNvSpPr>
            <p:nvPr/>
          </p:nvSpPr>
          <p:spPr bwMode="auto">
            <a:xfrm flipH="1">
              <a:off x="1224136" y="0"/>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sp>
        <p:nvSpPr>
          <p:cNvPr id="6162" name="直接连接符 19"/>
          <p:cNvSpPr>
            <a:spLocks noChangeShapeType="1"/>
          </p:cNvSpPr>
          <p:nvPr/>
        </p:nvSpPr>
        <p:spPr bwMode="auto">
          <a:xfrm>
            <a:off x="427108" y="963084"/>
            <a:ext cx="4628781" cy="688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6165" name="直接连接符 24"/>
          <p:cNvSpPr>
            <a:spLocks noChangeShapeType="1"/>
          </p:cNvSpPr>
          <p:nvPr/>
        </p:nvSpPr>
        <p:spPr bwMode="auto">
          <a:xfrm flipV="1">
            <a:off x="6722771" y="963085"/>
            <a:ext cx="5071483" cy="2555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 name="矩形 2"/>
          <p:cNvSpPr/>
          <p:nvPr/>
        </p:nvSpPr>
        <p:spPr>
          <a:xfrm>
            <a:off x="575983" y="1463851"/>
            <a:ext cx="3818076" cy="4893647"/>
          </a:xfrm>
          <a:prstGeom prst="rect">
            <a:avLst/>
          </a:prstGeom>
        </p:spPr>
        <p:txBody>
          <a:bodyPr wrap="square">
            <a:spAutoFit/>
          </a:bodyPr>
          <a:lstStyle/>
          <a:p>
            <a:r>
              <a:rPr lang="zh-CN" altLang="en-US" sz="2400" dirty="0" smtClean="0">
                <a:solidFill>
                  <a:srgbClr val="FFFFFF"/>
                </a:solidFill>
              </a:rPr>
              <a:t>电子</a:t>
            </a:r>
            <a:r>
              <a:rPr lang="zh-CN" altLang="en-US" sz="2400" dirty="0">
                <a:solidFill>
                  <a:srgbClr val="FFFFFF"/>
                </a:solidFill>
              </a:rPr>
              <a:t>工程师、 软件工程师 、电气工程师 、高级硬件工程师、 嵌入式软件工程师、技术支持工程师 、测试工程师 、嵌入式硬件工程师 、硬件测试工程师 、研发工程师、项目经理 、工艺工程师、 软件测试工程师、 硬件开发工程师 、销售工程师、销售经理、 软件开发工程师 、机械设计工程师 、技术员 、嵌入式软件工程师</a:t>
            </a:r>
          </a:p>
        </p:txBody>
      </p:sp>
      <p:sp>
        <p:nvSpPr>
          <p:cNvPr id="18" name="TextBox 10"/>
          <p:cNvSpPr>
            <a:spLocks noChangeArrowheads="1"/>
          </p:cNvSpPr>
          <p:nvPr/>
        </p:nvSpPr>
        <p:spPr bwMode="auto">
          <a:xfrm>
            <a:off x="408471" y="353373"/>
            <a:ext cx="4333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FFFFFF"/>
                </a:solidFill>
              </a:rPr>
              <a:t>相关职业和就业机会：</a:t>
            </a:r>
          </a:p>
        </p:txBody>
      </p:sp>
      <p:sp>
        <p:nvSpPr>
          <p:cNvPr id="4" name="矩形 3"/>
          <p:cNvSpPr/>
          <p:nvPr/>
        </p:nvSpPr>
        <p:spPr>
          <a:xfrm>
            <a:off x="7536180" y="1463851"/>
            <a:ext cx="3570010" cy="1569660"/>
          </a:xfrm>
          <a:prstGeom prst="rect">
            <a:avLst/>
          </a:prstGeom>
        </p:spPr>
        <p:txBody>
          <a:bodyPr wrap="square">
            <a:spAutoFit/>
          </a:bodyPr>
          <a:lstStyle/>
          <a:p>
            <a:pPr lvl="0"/>
            <a:r>
              <a:rPr lang="zh-CN" altLang="en-US" sz="2400" dirty="0">
                <a:solidFill>
                  <a:srgbClr val="FFFFFF"/>
                </a:solidFill>
              </a:rPr>
              <a:t>工作时间，朝九晚五。经常加班。做电子这行的，大部分都是宅男。一般就是工作和宿舍两点一线</a:t>
            </a:r>
            <a:r>
              <a:rPr lang="zh-CN" altLang="en-US" sz="2400" dirty="0" smtClean="0">
                <a:solidFill>
                  <a:srgbClr val="FFFFFF"/>
                </a:solidFill>
              </a:rPr>
              <a:t>。</a:t>
            </a:r>
            <a:endParaRPr lang="zh-CN" altLang="en-US" sz="2400" dirty="0">
              <a:solidFill>
                <a:srgbClr val="FFFFFF"/>
              </a:solidFill>
            </a:endParaRPr>
          </a:p>
        </p:txBody>
      </p:sp>
    </p:spTree>
    <p:extLst>
      <p:ext uri="{BB962C8B-B14F-4D97-AF65-F5344CB8AC3E}">
        <p14:creationId xmlns:p14="http://schemas.microsoft.com/office/powerpoint/2010/main" val="1932427561"/>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Box 8"/>
          <p:cNvSpPr>
            <a:spLocks noChangeArrowheads="1"/>
          </p:cNvSpPr>
          <p:nvPr/>
        </p:nvSpPr>
        <p:spPr bwMode="auto">
          <a:xfrm>
            <a:off x="6326506" y="1183005"/>
            <a:ext cx="12382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7920" dirty="0">
              <a:solidFill>
                <a:srgbClr val="FFFFFF"/>
              </a:solidFill>
              <a:latin typeface="微软雅黑" pitchFamily="34" charset="-122"/>
              <a:ea typeface="微软雅黑" pitchFamily="34" charset="-122"/>
              <a:sym typeface="微软雅黑" pitchFamily="34" charset="-122"/>
            </a:endParaRPr>
          </a:p>
        </p:txBody>
      </p:sp>
      <p:sp>
        <p:nvSpPr>
          <p:cNvPr id="6152" name="TextBox 9"/>
          <p:cNvSpPr>
            <a:spLocks noChangeArrowheads="1"/>
          </p:cNvSpPr>
          <p:nvPr/>
        </p:nvSpPr>
        <p:spPr bwMode="auto">
          <a:xfrm>
            <a:off x="7536180" y="403860"/>
            <a:ext cx="116586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endParaRPr lang="zh-CN" altLang="en-US" sz="9600" dirty="0">
              <a:solidFill>
                <a:srgbClr val="FFFFFF"/>
              </a:solidFill>
              <a:latin typeface="微软雅黑" pitchFamily="34" charset="-122"/>
              <a:ea typeface="微软雅黑" pitchFamily="34" charset="-122"/>
              <a:sym typeface="微软雅黑" pitchFamily="34" charset="-122"/>
            </a:endParaRPr>
          </a:p>
        </p:txBody>
      </p:sp>
      <p:sp>
        <p:nvSpPr>
          <p:cNvPr id="6153" name="TextBox 10"/>
          <p:cNvSpPr>
            <a:spLocks noChangeArrowheads="1"/>
          </p:cNvSpPr>
          <p:nvPr/>
        </p:nvSpPr>
        <p:spPr bwMode="auto">
          <a:xfrm>
            <a:off x="585757" y="233982"/>
            <a:ext cx="43334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FFFFFF"/>
                </a:solidFill>
              </a:rPr>
              <a:t>未来</a:t>
            </a:r>
            <a:r>
              <a:rPr lang="zh-CN" altLang="en-US" sz="3200" b="1" dirty="0" smtClean="0">
                <a:solidFill>
                  <a:srgbClr val="FFFFFF"/>
                </a:solidFill>
              </a:rPr>
              <a:t>展望</a:t>
            </a:r>
            <a:endParaRPr lang="zh-CN" altLang="zh-CN" sz="3200" dirty="0">
              <a:solidFill>
                <a:srgbClr val="FFFFFF"/>
              </a:solidFill>
            </a:endParaRPr>
          </a:p>
        </p:txBody>
      </p:sp>
      <p:sp>
        <p:nvSpPr>
          <p:cNvPr id="6154" name="直接连接符 11"/>
          <p:cNvSpPr>
            <a:spLocks noChangeShapeType="1"/>
          </p:cNvSpPr>
          <p:nvPr/>
        </p:nvSpPr>
        <p:spPr bwMode="auto">
          <a:xfrm>
            <a:off x="10872255" y="963085"/>
            <a:ext cx="1066800"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nvGrpSpPr>
          <p:cNvPr id="2" name="组合 12"/>
          <p:cNvGrpSpPr>
            <a:grpSpLocks/>
          </p:cNvGrpSpPr>
          <p:nvPr/>
        </p:nvGrpSpPr>
        <p:grpSpPr bwMode="auto">
          <a:xfrm flipV="1">
            <a:off x="8122417" y="93833"/>
            <a:ext cx="3196590" cy="4800600"/>
            <a:chOff x="0" y="0"/>
            <a:chExt cx="2664296" cy="4001080"/>
          </a:xfrm>
        </p:grpSpPr>
        <p:sp>
          <p:nvSpPr>
            <p:cNvPr id="3089" name="直接连接符 13"/>
            <p:cNvSpPr>
              <a:spLocks noChangeShapeType="1"/>
            </p:cNvSpPr>
            <p:nvPr/>
          </p:nvSpPr>
          <p:spPr bwMode="auto">
            <a:xfrm flipH="1">
              <a:off x="0" y="1025917"/>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0" name="直接连接符 14"/>
            <p:cNvSpPr>
              <a:spLocks noChangeShapeType="1"/>
            </p:cNvSpPr>
            <p:nvPr/>
          </p:nvSpPr>
          <p:spPr bwMode="auto">
            <a:xfrm flipH="1">
              <a:off x="504056" y="323989"/>
              <a:ext cx="1440160" cy="25134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1" name="直接连接符 15"/>
            <p:cNvSpPr>
              <a:spLocks noChangeShapeType="1"/>
            </p:cNvSpPr>
            <p:nvPr/>
          </p:nvSpPr>
          <p:spPr bwMode="auto">
            <a:xfrm flipH="1">
              <a:off x="0" y="1487582"/>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2" name="直接连接符 16"/>
            <p:cNvSpPr>
              <a:spLocks noChangeShapeType="1"/>
            </p:cNvSpPr>
            <p:nvPr/>
          </p:nvSpPr>
          <p:spPr bwMode="auto">
            <a:xfrm flipH="1">
              <a:off x="504056" y="705703"/>
              <a:ext cx="1440160" cy="251349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3" name="直接连接符 17"/>
            <p:cNvSpPr>
              <a:spLocks noChangeShapeType="1"/>
            </p:cNvSpPr>
            <p:nvPr/>
          </p:nvSpPr>
          <p:spPr bwMode="auto">
            <a:xfrm flipH="1">
              <a:off x="360040" y="1180311"/>
              <a:ext cx="1440160" cy="251349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094" name="直接连接符 18"/>
            <p:cNvSpPr>
              <a:spLocks noChangeShapeType="1"/>
            </p:cNvSpPr>
            <p:nvPr/>
          </p:nvSpPr>
          <p:spPr bwMode="auto">
            <a:xfrm flipH="1">
              <a:off x="1224136" y="0"/>
              <a:ext cx="1440160" cy="251349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grpSp>
      <p:sp>
        <p:nvSpPr>
          <p:cNvPr id="6162" name="直接连接符 19"/>
          <p:cNvSpPr>
            <a:spLocks noChangeShapeType="1"/>
          </p:cNvSpPr>
          <p:nvPr/>
        </p:nvSpPr>
        <p:spPr bwMode="auto">
          <a:xfrm>
            <a:off x="427108" y="963085"/>
            <a:ext cx="7560944" cy="190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6163" name="椭圆 20"/>
          <p:cNvSpPr>
            <a:spLocks noChangeArrowheads="1"/>
          </p:cNvSpPr>
          <p:nvPr/>
        </p:nvSpPr>
        <p:spPr bwMode="auto">
          <a:xfrm>
            <a:off x="10408761" y="832485"/>
            <a:ext cx="346710" cy="35052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endParaRPr lang="zh-CN" altLang="en-US" sz="2160">
              <a:solidFill>
                <a:srgbClr val="FFFFFF"/>
              </a:solidFill>
              <a:latin typeface="宋体" pitchFamily="2" charset="-122"/>
              <a:sym typeface="宋体" pitchFamily="2" charset="-122"/>
            </a:endParaRPr>
          </a:p>
        </p:txBody>
      </p:sp>
      <p:sp>
        <p:nvSpPr>
          <p:cNvPr id="6164" name="椭圆 21"/>
          <p:cNvSpPr>
            <a:spLocks noChangeArrowheads="1"/>
          </p:cNvSpPr>
          <p:nvPr/>
        </p:nvSpPr>
        <p:spPr bwMode="auto">
          <a:xfrm>
            <a:off x="10480431" y="920115"/>
            <a:ext cx="175260" cy="17526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1680">
              <a:solidFill>
                <a:srgbClr val="FFFFFF"/>
              </a:solidFill>
              <a:latin typeface="微软雅黑" pitchFamily="34" charset="-122"/>
              <a:ea typeface="微软雅黑" pitchFamily="34" charset="-122"/>
              <a:sym typeface="微软雅黑" pitchFamily="34" charset="-122"/>
            </a:endParaRPr>
          </a:p>
        </p:txBody>
      </p:sp>
      <p:sp>
        <p:nvSpPr>
          <p:cNvPr id="6165" name="直接连接符 24"/>
          <p:cNvSpPr>
            <a:spLocks noChangeShapeType="1"/>
          </p:cNvSpPr>
          <p:nvPr/>
        </p:nvSpPr>
        <p:spPr bwMode="auto">
          <a:xfrm>
            <a:off x="9082161" y="964991"/>
            <a:ext cx="1226820" cy="190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sz="2160">
              <a:solidFill>
                <a:srgbClr val="FFFFFF"/>
              </a:solidFill>
            </a:endParaRPr>
          </a:p>
        </p:txBody>
      </p:sp>
      <p:sp>
        <p:nvSpPr>
          <p:cNvPr id="3" name="矩形 2"/>
          <p:cNvSpPr/>
          <p:nvPr/>
        </p:nvSpPr>
        <p:spPr>
          <a:xfrm>
            <a:off x="386956" y="1183005"/>
            <a:ext cx="7951447" cy="5632311"/>
          </a:xfrm>
          <a:prstGeom prst="rect">
            <a:avLst/>
          </a:prstGeom>
        </p:spPr>
        <p:txBody>
          <a:bodyPr wrap="square">
            <a:spAutoFit/>
          </a:bodyPr>
          <a:lstStyle/>
          <a:p>
            <a:r>
              <a:rPr lang="zh-CN" altLang="en-US" sz="2400" dirty="0">
                <a:solidFill>
                  <a:srgbClr val="FFFFFF"/>
                </a:solidFill>
              </a:rPr>
              <a:t>硬件工程师这行，方向宽，需求少凡是通电的东西，上到飞机潜艇，下到手电门铃，都需要硬件工程师。可以说我们生产生活的每一个角落都有硬件工程师的贡献。但是！在整个职业需求市场上，硬件工程师的位置比较少。一般的企业，软硬件工程师的比例在</a:t>
            </a:r>
            <a:r>
              <a:rPr lang="en-US" altLang="zh-CN" sz="2400" dirty="0">
                <a:solidFill>
                  <a:srgbClr val="FFFFFF"/>
                </a:solidFill>
              </a:rPr>
              <a:t>3:1</a:t>
            </a:r>
            <a:r>
              <a:rPr lang="zh-CN" altLang="en-US" sz="2400" dirty="0">
                <a:solidFill>
                  <a:srgbClr val="FFFFFF"/>
                </a:solidFill>
              </a:rPr>
              <a:t>到</a:t>
            </a:r>
            <a:r>
              <a:rPr lang="en-US" altLang="zh-CN" sz="2400" dirty="0">
                <a:solidFill>
                  <a:srgbClr val="FFFFFF"/>
                </a:solidFill>
              </a:rPr>
              <a:t>4:1.</a:t>
            </a:r>
            <a:r>
              <a:rPr lang="zh-CN" altLang="en-US" sz="2400" dirty="0">
                <a:solidFill>
                  <a:srgbClr val="FFFFFF"/>
                </a:solidFill>
              </a:rPr>
              <a:t>不过托最近智能硬件风潮的福，可能会有改观。</a:t>
            </a:r>
          </a:p>
          <a:p>
            <a:r>
              <a:rPr lang="zh-CN" altLang="en-US" sz="2400" dirty="0">
                <a:solidFill>
                  <a:srgbClr val="FFFFFF"/>
                </a:solidFill>
              </a:rPr>
              <a:t> 硬件工程师这行，入门易，精深难初级的电子电路知识，高中课程就有。也有不少其他专业的人士，在大学学过一些电路课程，画过几个电路图，自热而然的就认为自己“懂硬件”。但是！搞硬件，一方面需要“深”，一方面需要“博”。现代电子电路知识是个大坑，其深如海。一辈子钻研，如果能在一个小点上精通，就算大能了。坑爹的是，当个硬件工程师不能光懂硬件，代码要会写，结构要了解，按照行业不同，你可能还需要懂得：控制理论，光，机，热，气，生物，化学等等各个方面的知识。</a:t>
            </a:r>
          </a:p>
        </p:txBody>
      </p:sp>
    </p:spTree>
    <p:extLst>
      <p:ext uri="{BB962C8B-B14F-4D97-AF65-F5344CB8AC3E}">
        <p14:creationId xmlns:p14="http://schemas.microsoft.com/office/powerpoint/2010/main" val="1434888317"/>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143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3">
      <a:dk1>
        <a:srgbClr val="FFFFFF"/>
      </a:dk1>
      <a:lt1>
        <a:srgbClr val="FFFFFF"/>
      </a:lt1>
      <a:dk2>
        <a:srgbClr val="FFFFFF"/>
      </a:dk2>
      <a:lt2>
        <a:srgbClr val="FFFFFF"/>
      </a:lt2>
      <a:accent1>
        <a:srgbClr val="FFFFFF"/>
      </a:accent1>
      <a:accent2>
        <a:srgbClr val="FFFFFF"/>
      </a:accent2>
      <a:accent3>
        <a:srgbClr val="FFFFFF"/>
      </a:accent3>
      <a:accent4>
        <a:srgbClr val="DADADA"/>
      </a:accent4>
      <a:accent5>
        <a:srgbClr val="FFFFFF"/>
      </a:accent5>
      <a:accent6>
        <a:srgbClr val="E7E7E7"/>
      </a:accent6>
      <a:hlink>
        <a:srgbClr val="000000"/>
      </a:hlink>
      <a:folHlink>
        <a:srgbClr val="00000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Office 主题​​ 1">
        <a:dk1>
          <a:srgbClr val="AF8A0B"/>
        </a:dk1>
        <a:lt1>
          <a:srgbClr val="FFFFFF"/>
        </a:lt1>
        <a:dk2>
          <a:srgbClr val="728CCE"/>
        </a:dk2>
        <a:lt2>
          <a:srgbClr val="996600"/>
        </a:lt2>
        <a:accent1>
          <a:srgbClr val="AD0101"/>
        </a:accent1>
        <a:accent2>
          <a:srgbClr val="676767"/>
        </a:accent2>
        <a:accent3>
          <a:srgbClr val="FFFFFF"/>
        </a:accent3>
        <a:accent4>
          <a:srgbClr val="957508"/>
        </a:accent4>
        <a:accent5>
          <a:srgbClr val="D3AAAA"/>
        </a:accent5>
        <a:accent6>
          <a:srgbClr val="5D5D5D"/>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Office 主题​​ 2">
        <a:dk1>
          <a:srgbClr val="2D967F"/>
        </a:dk1>
        <a:lt1>
          <a:srgbClr val="FFFFFF"/>
        </a:lt1>
        <a:dk2>
          <a:srgbClr val="277157"/>
        </a:dk2>
        <a:lt2>
          <a:srgbClr val="1A4F4F"/>
        </a:lt2>
        <a:accent1>
          <a:srgbClr val="1679C6"/>
        </a:accent1>
        <a:accent2>
          <a:srgbClr val="676767"/>
        </a:accent2>
        <a:accent3>
          <a:srgbClr val="FFFFFF"/>
        </a:accent3>
        <a:accent4>
          <a:srgbClr val="257F6C"/>
        </a:accent4>
        <a:accent5>
          <a:srgbClr val="ABBEDF"/>
        </a:accent5>
        <a:accent6>
          <a:srgbClr val="5D5D5D"/>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Office 主题​​ 3">
        <a:dk1>
          <a:srgbClr val="FFFFFF"/>
        </a:dk1>
        <a:lt1>
          <a:srgbClr val="FFFFFF"/>
        </a:lt1>
        <a:dk2>
          <a:srgbClr val="FFFFFF"/>
        </a:dk2>
        <a:lt2>
          <a:srgbClr val="FFFFFF"/>
        </a:lt2>
        <a:accent1>
          <a:srgbClr val="FFFFFF"/>
        </a:accent1>
        <a:accent2>
          <a:srgbClr val="FFFFFF"/>
        </a:accent2>
        <a:accent3>
          <a:srgbClr val="FFFFFF"/>
        </a:accent3>
        <a:accent4>
          <a:srgbClr val="DADADA"/>
        </a:accent4>
        <a:accent5>
          <a:srgbClr val="FFFFFF"/>
        </a:accent5>
        <a:accent6>
          <a:srgbClr val="E7E7E7"/>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000000"/>
        </a:lt1>
        <a:dk2>
          <a:srgbClr val="000000"/>
        </a:dk2>
        <a:lt2>
          <a:srgbClr val="000000"/>
        </a:lt2>
        <a:accent1>
          <a:srgbClr val="000000"/>
        </a:accent1>
        <a:accent2>
          <a:srgbClr val="000000"/>
        </a:accent2>
        <a:accent3>
          <a:srgbClr val="AAAAAA"/>
        </a:accent3>
        <a:accent4>
          <a:srgbClr val="000000"/>
        </a:accent4>
        <a:accent5>
          <a:srgbClr val="AAAAAA"/>
        </a:accent5>
        <a:accent6>
          <a:srgbClr val="000000"/>
        </a:accent6>
        <a:hlink>
          <a:srgbClr val="FFFFFF"/>
        </a:hlink>
        <a:folHlink>
          <a:srgbClr val="FFFFFF"/>
        </a:folHlink>
      </a:clrScheme>
      <a:clrMap bg1="lt1" tx1="dk1" bg2="lt2" tx2="dk2" accent1="accent1" accent2="accent2" accent3="accent3" accent4="accent4" accent5="accent5" accent6="accent6" hlink="hlink" folHlink="folHlink"/>
    </a:extraClrScheme>
    <a:extraClrScheme>
      <a:clrScheme name="Office 主题​​ 5">
        <a:dk1>
          <a:srgbClr val="4D4D4D"/>
        </a:dk1>
        <a:lt1>
          <a:srgbClr val="4D4D4D"/>
        </a:lt1>
        <a:dk2>
          <a:srgbClr val="4D4D4D"/>
        </a:dk2>
        <a:lt2>
          <a:srgbClr val="4D4D4D"/>
        </a:lt2>
        <a:accent1>
          <a:srgbClr val="4D4D4D"/>
        </a:accent1>
        <a:accent2>
          <a:srgbClr val="4D4D4D"/>
        </a:accent2>
        <a:accent3>
          <a:srgbClr val="B2B2B2"/>
        </a:accent3>
        <a:accent4>
          <a:srgbClr val="404040"/>
        </a:accent4>
        <a:accent5>
          <a:srgbClr val="B2B2B2"/>
        </a:accent5>
        <a:accent6>
          <a:srgbClr val="454545"/>
        </a:accent6>
        <a:hlink>
          <a:srgbClr val="FFFFFF"/>
        </a:hlink>
        <a:folHlink>
          <a:srgbClr val="FFFFFF"/>
        </a:folHlink>
      </a:clrScheme>
      <a:clrMap bg1="lt1" tx1="dk1" bg2="lt2" tx2="dk2" accent1="accent1" accent2="accent2" accent3="accent3" accent4="accent4" accent5="accent5" accent6="accent6" hlink="hlink" folHlink="folHlink"/>
    </a:extraClrScheme>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C9B25AE-1099-47CA-8264-AF4C00FB14D9}">
  <we:reference id="wa104038830" version="1.0.0.3" store="zh-CN"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1167</TotalTime>
  <Words>2221</Words>
  <Application>Microsoft Office PowerPoint</Application>
  <PresentationFormat>宽屏</PresentationFormat>
  <Paragraphs>138</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汉仪菱心体简</vt:lpstr>
      <vt:lpstr>微软雅黑</vt:lpstr>
      <vt:lpstr>SimSun-ExtB</vt:lpstr>
      <vt:lpstr>黑体</vt:lpstr>
      <vt:lpstr>Arial</vt:lpstr>
      <vt:lpstr>宋体</vt:lpstr>
      <vt:lpstr>Arial Black</vt:lpstr>
      <vt:lpstr>Cordia New</vt:lpstr>
      <vt:lpstr>Calibri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Qinhui</dc:creator>
  <cp:lastModifiedBy>薛钧炜</cp:lastModifiedBy>
  <cp:revision>132</cp:revision>
  <dcterms:created xsi:type="dcterms:W3CDTF">2015-05-11T00:51:43Z</dcterms:created>
  <dcterms:modified xsi:type="dcterms:W3CDTF">2018-01-08T04:00:47Z</dcterms:modified>
</cp:coreProperties>
</file>